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304" r:id="rId2"/>
    <p:sldId id="357" r:id="rId3"/>
    <p:sldId id="321" r:id="rId4"/>
    <p:sldId id="322" r:id="rId5"/>
    <p:sldId id="358" r:id="rId6"/>
    <p:sldId id="359" r:id="rId7"/>
    <p:sldId id="360" r:id="rId8"/>
    <p:sldId id="370" r:id="rId9"/>
    <p:sldId id="371" r:id="rId10"/>
    <p:sldId id="372" r:id="rId11"/>
    <p:sldId id="361" r:id="rId12"/>
    <p:sldId id="362" r:id="rId13"/>
    <p:sldId id="363" r:id="rId14"/>
    <p:sldId id="364" r:id="rId15"/>
    <p:sldId id="369" r:id="rId16"/>
    <p:sldId id="367" r:id="rId17"/>
    <p:sldId id="368" r:id="rId18"/>
    <p:sldId id="365" r:id="rId19"/>
    <p:sldId id="366" r:id="rId20"/>
    <p:sldId id="373" r:id="rId21"/>
    <p:sldId id="374" r:id="rId22"/>
    <p:sldId id="375" r:id="rId23"/>
    <p:sldId id="376" r:id="rId24"/>
    <p:sldId id="377" r:id="rId25"/>
    <p:sldId id="378" r:id="rId26"/>
    <p:sldId id="380" r:id="rId27"/>
    <p:sldId id="381" r:id="rId28"/>
    <p:sldId id="379" r:id="rId29"/>
    <p:sldId id="411" r:id="rId30"/>
    <p:sldId id="382" r:id="rId31"/>
    <p:sldId id="383" r:id="rId32"/>
    <p:sldId id="384" r:id="rId33"/>
    <p:sldId id="387" r:id="rId34"/>
    <p:sldId id="385" r:id="rId35"/>
    <p:sldId id="388" r:id="rId36"/>
    <p:sldId id="392" r:id="rId37"/>
    <p:sldId id="386" r:id="rId38"/>
    <p:sldId id="389" r:id="rId39"/>
    <p:sldId id="390" r:id="rId40"/>
    <p:sldId id="391" r:id="rId41"/>
    <p:sldId id="393" r:id="rId42"/>
    <p:sldId id="394" r:id="rId43"/>
    <p:sldId id="395" r:id="rId44"/>
    <p:sldId id="396" r:id="rId45"/>
    <p:sldId id="397" r:id="rId46"/>
    <p:sldId id="398" r:id="rId47"/>
    <p:sldId id="399" r:id="rId48"/>
    <p:sldId id="401" r:id="rId49"/>
    <p:sldId id="402" r:id="rId50"/>
    <p:sldId id="403" r:id="rId51"/>
    <p:sldId id="404" r:id="rId52"/>
    <p:sldId id="406" r:id="rId53"/>
    <p:sldId id="410" r:id="rId54"/>
    <p:sldId id="407" r:id="rId55"/>
    <p:sldId id="408" r:id="rId56"/>
    <p:sldId id="409" r:id="rId57"/>
    <p:sldId id="332" r:id="rId58"/>
    <p:sldId id="412" r:id="rId59"/>
  </p:sldIdLst>
  <p:sldSz cx="9144000" cy="5143500" type="screen16x9"/>
  <p:notesSz cx="9296400" cy="70104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51">
          <p15:clr>
            <a:srgbClr val="A4A3A4"/>
          </p15:clr>
        </p15:guide>
        <p15:guide id="2" orient="horz" pos="459">
          <p15:clr>
            <a:srgbClr val="A4A3A4"/>
          </p15:clr>
        </p15:guide>
        <p15:guide id="3" pos="2015">
          <p15:clr>
            <a:srgbClr val="A4A3A4"/>
          </p15:clr>
        </p15:guide>
        <p15:guide id="4" pos="3907">
          <p15:clr>
            <a:srgbClr val="A4A3A4"/>
          </p15:clr>
        </p15:guide>
        <p15:guide id="5" pos="37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208">
          <p15:clr>
            <a:srgbClr val="A4A3A4"/>
          </p15:clr>
        </p15:guide>
        <p15:guide id="2" pos="292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01" autoAdjust="0"/>
    <p:restoredTop sz="95822" autoAdjust="0"/>
  </p:normalViewPr>
  <p:slideViewPr>
    <p:cSldViewPr snapToGrid="0">
      <p:cViewPr varScale="1">
        <p:scale>
          <a:sx n="100" d="100"/>
          <a:sy n="100" d="100"/>
        </p:scale>
        <p:origin x="941" y="72"/>
      </p:cViewPr>
      <p:guideLst>
        <p:guide orient="horz" pos="1151"/>
        <p:guide orient="horz" pos="459"/>
        <p:guide pos="2015"/>
        <p:guide pos="3907"/>
        <p:guide pos="37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-1974" y="-102"/>
      </p:cViewPr>
      <p:guideLst>
        <p:guide orient="horz" pos="2208"/>
        <p:guide pos="292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>
            <a:extLst>
              <a:ext uri="{FF2B5EF4-FFF2-40B4-BE49-F238E27FC236}">
                <a16:creationId xmlns:a16="http://schemas.microsoft.com/office/drawing/2014/main" id="{B44DAFF1-1F42-D66D-7BC1-50AC02A1358B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3886200" y="0"/>
            <a:ext cx="437673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5299" name="Rectangle 3">
            <a:extLst>
              <a:ext uri="{FF2B5EF4-FFF2-40B4-BE49-F238E27FC236}">
                <a16:creationId xmlns:a16="http://schemas.microsoft.com/office/drawing/2014/main" id="{61514F69-9968-7721-87C4-0AE47FE06C93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8277225" y="0"/>
            <a:ext cx="10175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/>
            </a:lvl1pPr>
          </a:lstStyle>
          <a:p>
            <a:fld id="{371F1F7A-365F-2B46-94E5-022875CE9AF9}" type="datetime1">
              <a:rPr lang="en-US" altLang="zh-CN"/>
              <a:pPr/>
              <a:t>12/9/2022</a:t>
            </a:fld>
            <a:endParaRPr lang="en-US" altLang="zh-CN"/>
          </a:p>
        </p:txBody>
      </p:sp>
      <p:sp>
        <p:nvSpPr>
          <p:cNvPr id="55300" name="Rectangle 4">
            <a:extLst>
              <a:ext uri="{FF2B5EF4-FFF2-40B4-BE49-F238E27FC236}">
                <a16:creationId xmlns:a16="http://schemas.microsoft.com/office/drawing/2014/main" id="{375A4B8E-CE29-488B-D94D-11430A71711C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Template-Primary on 201</a:t>
            </a:r>
          </a:p>
        </p:txBody>
      </p:sp>
      <p:sp>
        <p:nvSpPr>
          <p:cNvPr id="55301" name="Rectangle 5">
            <a:extLst>
              <a:ext uri="{FF2B5EF4-FFF2-40B4-BE49-F238E27FC236}">
                <a16:creationId xmlns:a16="http://schemas.microsoft.com/office/drawing/2014/main" id="{E3E454B9-7CE5-044B-7277-B7B986EBE934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/>
            </a:lvl1pPr>
          </a:lstStyle>
          <a:p>
            <a:pPr>
              <a:defRPr/>
            </a:pPr>
            <a:fld id="{E1F65538-C31D-AA43-9009-0CD35751B97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4EA9F2C-A6A2-1E56-B387-F2F94B1ABE76}"/>
              </a:ext>
            </a:extLst>
          </p:cNvPr>
          <p:cNvSpPr txBox="1"/>
          <p:nvPr/>
        </p:nvSpPr>
        <p:spPr>
          <a:xfrm>
            <a:off x="0" y="7938"/>
            <a:ext cx="3757613" cy="277812"/>
          </a:xfrm>
          <a:prstGeom prst="rect">
            <a:avLst/>
          </a:prstGeom>
          <a:noFill/>
        </p:spPr>
        <p:txBody>
          <a:bodyPr lIns="91650" tIns="45825" rIns="91650" bIns="45825">
            <a:spAutoFit/>
          </a:bodyPr>
          <a:lstStyle/>
          <a:p>
            <a:pPr eaLnBrk="1" hangingPunct="1">
              <a:defRPr/>
            </a:pPr>
            <a:r>
              <a:rPr lang="en-US" sz="1200" spc="30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WASHINGTON STATE UNIVERSITY</a:t>
            </a: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>
            <a:extLst>
              <a:ext uri="{FF2B5EF4-FFF2-40B4-BE49-F238E27FC236}">
                <a16:creationId xmlns:a16="http://schemas.microsoft.com/office/drawing/2014/main" id="{E7CF1056-D98E-88D9-DDA3-6E416D499C00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027488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05DFE71D-7E50-1D3F-8FE9-36626B8E8749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265738" y="0"/>
            <a:ext cx="4029075" cy="349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/>
            </a:lvl1pPr>
          </a:lstStyle>
          <a:p>
            <a:fld id="{8243F792-BB4B-D84E-9FE8-F2A74FE0426F}" type="datetime1">
              <a:rPr lang="en-US" altLang="zh-CN"/>
              <a:pPr/>
              <a:t>12/9/2022</a:t>
            </a:fld>
            <a:endParaRPr lang="en-US" altLang="zh-CN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8FA8AA3F-B6EA-848D-57CB-D5E3C434144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2314575" y="527050"/>
            <a:ext cx="4673600" cy="26289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3" name="Rectangle 5">
            <a:extLst>
              <a:ext uri="{FF2B5EF4-FFF2-40B4-BE49-F238E27FC236}">
                <a16:creationId xmlns:a16="http://schemas.microsoft.com/office/drawing/2014/main" id="{604B5097-8DAB-D1BA-4BA8-4CE43DAD1C11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0275" y="3330575"/>
            <a:ext cx="7435850" cy="3152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2294" name="Rectangle 6">
            <a:extLst>
              <a:ext uri="{FF2B5EF4-FFF2-40B4-BE49-F238E27FC236}">
                <a16:creationId xmlns:a16="http://schemas.microsoft.com/office/drawing/2014/main" id="{7EB699BA-9611-CCA1-DD7D-F766B3D75F74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657975"/>
            <a:ext cx="4027488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defTabSz="923828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r>
              <a:rPr lang="en-US"/>
              <a:t>Template-Primary on 201</a:t>
            </a:r>
          </a:p>
        </p:txBody>
      </p:sp>
      <p:sp>
        <p:nvSpPr>
          <p:cNvPr id="12295" name="Rectangle 7">
            <a:extLst>
              <a:ext uri="{FF2B5EF4-FFF2-40B4-BE49-F238E27FC236}">
                <a16:creationId xmlns:a16="http://schemas.microsoft.com/office/drawing/2014/main" id="{BE022C64-936E-1C8A-5F9B-CF5B2076945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265738" y="6657975"/>
            <a:ext cx="4029075" cy="35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292" tIns="46146" rIns="92292" bIns="46146" numCol="1" anchor="b" anchorCtr="0" compatLnSpc="1">
            <a:prstTxWarp prst="textNoShape">
              <a:avLst/>
            </a:prstTxWarp>
          </a:bodyPr>
          <a:lstStyle>
            <a:lvl1pPr algn="r" defTabSz="922338" eaLnBrk="1" hangingPunct="1">
              <a:defRPr sz="1200"/>
            </a:lvl1pPr>
          </a:lstStyle>
          <a:p>
            <a:pPr>
              <a:defRPr/>
            </a:pPr>
            <a:fld id="{B0B81EFB-C7CA-AC43-A214-0FDB8C63ED7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1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1193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12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30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13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7099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14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02062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6083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16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424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48924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737375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19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770701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20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9675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3">
            <a:extLst>
              <a:ext uri="{FF2B5EF4-FFF2-40B4-BE49-F238E27FC236}">
                <a16:creationId xmlns:a16="http://schemas.microsoft.com/office/drawing/2014/main" id="{E30034D9-5C81-D1A7-B817-5E583CD32B2B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92D807-3BA0-714A-84D1-7A83529B098C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8195" name="Rectangle 6">
            <a:extLst>
              <a:ext uri="{FF2B5EF4-FFF2-40B4-BE49-F238E27FC236}">
                <a16:creationId xmlns:a16="http://schemas.microsoft.com/office/drawing/2014/main" id="{EDBD1CBA-8AC4-D924-522B-B9B9FE7C6E59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8196" name="Rectangle 7">
            <a:extLst>
              <a:ext uri="{FF2B5EF4-FFF2-40B4-BE49-F238E27FC236}">
                <a16:creationId xmlns:a16="http://schemas.microsoft.com/office/drawing/2014/main" id="{8F725364-B9A2-833A-BDD1-BE07E4E9796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AE7D162-76C1-C442-99C0-7DBE78158B90}" type="slidenum">
              <a:rPr lang="en-US" altLang="en-US" smtClean="0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  <p:sp>
        <p:nvSpPr>
          <p:cNvPr id="8197" name="Rectangle 2">
            <a:extLst>
              <a:ext uri="{FF2B5EF4-FFF2-40B4-BE49-F238E27FC236}">
                <a16:creationId xmlns:a16="http://schemas.microsoft.com/office/drawing/2014/main" id="{8BA8E7EF-F5AD-C230-A070-59008F5ED9BE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8" name="Rectangle 3">
            <a:extLst>
              <a:ext uri="{FF2B5EF4-FFF2-40B4-BE49-F238E27FC236}">
                <a16:creationId xmlns:a16="http://schemas.microsoft.com/office/drawing/2014/main" id="{3E572203-DB79-C9E1-A548-E17FBF337A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6051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269342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23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12391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24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17551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25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7139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26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67771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27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67563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14511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29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794828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30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56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82519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32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14319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33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729526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2568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3836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8732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1537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38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15499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39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81884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40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560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421773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41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314264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321826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119728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44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37298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45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06211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46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05685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47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247533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48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0723050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08916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50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2865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6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93893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51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04707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52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405385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53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41880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54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75960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55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642811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56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589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>
            <a:extLst>
              <a:ext uri="{FF2B5EF4-FFF2-40B4-BE49-F238E27FC236}">
                <a16:creationId xmlns:a16="http://schemas.microsoft.com/office/drawing/2014/main" id="{F5B91195-CAA2-3494-D970-1D9CC3316C47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A7B6859-16E2-9748-BC55-0B99C691AA72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55299" name="Rectangle 6">
            <a:extLst>
              <a:ext uri="{FF2B5EF4-FFF2-40B4-BE49-F238E27FC236}">
                <a16:creationId xmlns:a16="http://schemas.microsoft.com/office/drawing/2014/main" id="{C817F6AD-E899-279C-D4A4-4146671DB60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55300" name="Rectangle 7">
            <a:extLst>
              <a:ext uri="{FF2B5EF4-FFF2-40B4-BE49-F238E27FC236}">
                <a16:creationId xmlns:a16="http://schemas.microsoft.com/office/drawing/2014/main" id="{684E16A9-8CB8-96E0-0C9B-D10634C657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7CF2E06-40EE-1C40-AA70-A783A4915B87}" type="slidenum">
              <a:rPr lang="en-US" altLang="en-US" smtClean="0"/>
              <a:pPr>
                <a:spcBef>
                  <a:spcPct val="0"/>
                </a:spcBef>
              </a:pPr>
              <a:t>57</a:t>
            </a:fld>
            <a:endParaRPr lang="en-US" altLang="en-US"/>
          </a:p>
        </p:txBody>
      </p:sp>
      <p:sp>
        <p:nvSpPr>
          <p:cNvPr id="55301" name="Rectangle 2">
            <a:extLst>
              <a:ext uri="{FF2B5EF4-FFF2-40B4-BE49-F238E27FC236}">
                <a16:creationId xmlns:a16="http://schemas.microsoft.com/office/drawing/2014/main" id="{02374B6A-41FA-D389-84F7-4E246AD3018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302" name="Rectangle 3">
            <a:extLst>
              <a:ext uri="{FF2B5EF4-FFF2-40B4-BE49-F238E27FC236}">
                <a16:creationId xmlns:a16="http://schemas.microsoft.com/office/drawing/2014/main" id="{C2BE27AF-30CC-E578-7FDA-260F5CA60B9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58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1386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7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002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>
            <a:extLst>
              <a:ext uri="{FF2B5EF4-FFF2-40B4-BE49-F238E27FC236}">
                <a16:creationId xmlns:a16="http://schemas.microsoft.com/office/drawing/2014/main" id="{CEBB879E-3C6A-9EAE-75E4-D94C9CD06E8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544DB6F-7871-3548-8BD1-1514468D80DB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6147" name="Rectangle 6">
            <a:extLst>
              <a:ext uri="{FF2B5EF4-FFF2-40B4-BE49-F238E27FC236}">
                <a16:creationId xmlns:a16="http://schemas.microsoft.com/office/drawing/2014/main" id="{8CC96B43-B7FE-CED6-1A33-20FA673F723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6148" name="Rectangle 7">
            <a:extLst>
              <a:ext uri="{FF2B5EF4-FFF2-40B4-BE49-F238E27FC236}">
                <a16:creationId xmlns:a16="http://schemas.microsoft.com/office/drawing/2014/main" id="{4D289F39-7464-1A77-8D54-F0219F448AB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F991473-AD62-5040-B61A-DD84A4A5BF28}" type="slidenum">
              <a:rPr lang="en-US" altLang="en-US" smtClean="0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6149" name="Rectangle 2">
            <a:extLst>
              <a:ext uri="{FF2B5EF4-FFF2-40B4-BE49-F238E27FC236}">
                <a16:creationId xmlns:a16="http://schemas.microsoft.com/office/drawing/2014/main" id="{1E5D5CB6-3A5A-A0A4-0F15-3AA0B918B31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50" name="Rectangle 3">
            <a:extLst>
              <a:ext uri="{FF2B5EF4-FFF2-40B4-BE49-F238E27FC236}">
                <a16:creationId xmlns:a16="http://schemas.microsoft.com/office/drawing/2014/main" id="{45D73B46-3B84-0891-4501-4CCD803997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1518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442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5751F41-C80E-FB42-A928-BC8A63E63801}" type="datetime1">
              <a:rPr lang="en-US" altLang="en-US"/>
              <a:pPr>
                <a:spcBef>
                  <a:spcPct val="0"/>
                </a:spcBef>
              </a:pPr>
              <a:t>12/9/2022</a:t>
            </a:fld>
            <a:endParaRPr lang="en-US" altLang="en-US"/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/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B3B3D5-8793-DA48-A964-1F21783D17F9}" type="slidenum">
              <a:rPr lang="en-US" altLang="en-US" smtClean="0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22291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5B7D11A-C6DD-7AF1-7677-1E0B2E1DB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C17AEE0A-56B1-BAE1-A863-2739FCD9FCAE}"/>
              </a:ext>
            </a:extLst>
          </p:cNvPr>
          <p:cNvCxnSpPr/>
          <p:nvPr userDrawn="1"/>
        </p:nvCxnSpPr>
        <p:spPr>
          <a:xfrm>
            <a:off x="0" y="706438"/>
            <a:ext cx="91440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1" y="1688141"/>
            <a:ext cx="9143996" cy="424732"/>
          </a:xfrm>
        </p:spPr>
        <p:txBody>
          <a:bodyPr anchorCtr="0"/>
          <a:lstStyle>
            <a:lvl1pPr algn="ctr"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3" y="2268934"/>
            <a:ext cx="9143997" cy="430887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A033-9A11-9BE3-26B2-1031C5703F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84188" y="4786313"/>
            <a:ext cx="1550987" cy="357187"/>
          </a:xfr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6F91-8E68-D275-6DB1-C2ECBC7BF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066925" y="4786313"/>
            <a:ext cx="6100763" cy="357187"/>
          </a:xfrm>
        </p:spPr>
        <p:txBody>
          <a:bodyPr anchorCtr="1"/>
          <a:lstStyle>
            <a:lvl1pPr>
              <a:defRPr sz="10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B0C7-2FE4-566F-B8AC-7FB95F3860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169275" y="4786313"/>
            <a:ext cx="974725" cy="357187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F55E-B0D8-2043-9E32-89E6C12CA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8921924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41112"/>
            <a:ext cx="9144000" cy="424732"/>
          </a:xfrm>
        </p:spPr>
        <p:txBody>
          <a:bodyPr/>
          <a:lstStyle>
            <a:lvl1pPr>
              <a:defRPr sz="24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3400" y="1715363"/>
            <a:ext cx="7837201" cy="1486048"/>
          </a:xfrm>
        </p:spPr>
        <p:txBody>
          <a:bodyPr lIns="457200" rIns="457200"/>
          <a:lstStyle>
            <a:lvl1pPr marL="344488" indent="-179388">
              <a:lnSpc>
                <a:spcPts val="2200"/>
              </a:lnSpc>
              <a:spcBef>
                <a:spcPts val="600"/>
              </a:spcBef>
              <a:buSzPct val="100000"/>
              <a:buFont typeface="Arial" pitchFamily="34" charset="0"/>
              <a:buChar char="•"/>
              <a:defRPr sz="2000" b="0"/>
            </a:lvl1pPr>
            <a:lvl2pPr marL="509588" indent="-165100">
              <a:spcBef>
                <a:spcPts val="400"/>
              </a:spcBef>
              <a:buSzPct val="75000"/>
              <a:buFont typeface="Lucida Sans" panose="020B0602030504020204" pitchFamily="34" charset="0"/>
              <a:buChar char="–"/>
              <a:defRPr sz="1800"/>
            </a:lvl2pPr>
            <a:lvl3pPr marL="795337" indent="-219456">
              <a:spcBef>
                <a:spcPts val="400"/>
              </a:spcBef>
              <a:buSzPct val="100000"/>
              <a:buFont typeface="Arial" panose="020B0604020202020204" pitchFamily="34" charset="0"/>
              <a:buChar char="•"/>
              <a:defRPr sz="1600"/>
            </a:lvl3pPr>
            <a:lvl4pPr marL="914400" indent="-165100">
              <a:spcBef>
                <a:spcPts val="400"/>
              </a:spcBef>
              <a:buSzPct val="100000"/>
              <a:buFont typeface="Lucida Sans" panose="020B0602030504020204" pitchFamily="34" charset="0"/>
              <a:buChar char="–"/>
              <a:defRPr sz="1400"/>
            </a:lvl4pPr>
            <a:lvl5pPr marL="1079500" indent="-165100">
              <a:spcBef>
                <a:spcPts val="400"/>
              </a:spcBef>
              <a:buSzPct val="100000"/>
              <a:buFont typeface="Arial" pitchFamily="34" charset="0"/>
              <a:buChar char="•"/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FB0B0A-E581-3596-10B9-DCF23B9D7FD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A1DE09-C239-E46A-1D1E-000C614ADDC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AFBF5A-3E32-B043-937E-EDD3C78FEC0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BB546-7865-5C42-A37A-10432FC214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799407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45889" y="814611"/>
            <a:ext cx="8652222" cy="461665"/>
          </a:xfrm>
        </p:spPr>
        <p:txBody>
          <a:bodyPr/>
          <a:lstStyle>
            <a:lvl1pPr algn="ctr">
              <a:lnSpc>
                <a:spcPct val="100000"/>
              </a:lnSpc>
              <a:defRPr sz="24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245889" y="1303657"/>
            <a:ext cx="8652222" cy="430887"/>
          </a:xfrm>
        </p:spPr>
        <p:txBody>
          <a:bodyPr rIns="0"/>
          <a:lstStyle>
            <a:lvl1pPr marL="0" indent="0" algn="ctr">
              <a:buFontTx/>
              <a:buNone/>
              <a:defRPr sz="2200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A0377AD-2D69-F982-B9D0-D7048934FE9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271F2AC-E7FE-7CF9-FBA4-04DBF606A85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88940F-D0EE-6931-1747-93B5DC497C61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B9AD2-FCB6-5F4B-9C4F-264EE6ECB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51239340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" y="1081658"/>
            <a:ext cx="9144001" cy="424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2950" y="1706843"/>
            <a:ext cx="4002321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667" y="1706843"/>
            <a:ext cx="3969948" cy="2062103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20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8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ct val="125000"/>
              <a:buFont typeface="Arial" pitchFamily="34" charset="0"/>
              <a:buChar char="•"/>
              <a:defRPr lang="en-US" sz="16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200B1-5F9A-F411-30C0-820BB923ED5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21965-1F52-96FB-5FDF-D1A2A1596C9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2445B-6BFA-536B-403B-21EC6879FD5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1E18D-8607-2E4D-996C-E6AC946A96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7425353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12677"/>
            <a:ext cx="9144000" cy="424732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3045" y="1532739"/>
            <a:ext cx="4040188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3044" y="1966113"/>
            <a:ext cx="4040188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0873" y="1532739"/>
            <a:ext cx="4041775" cy="36933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0872" y="1966113"/>
            <a:ext cx="4041775" cy="1338828"/>
          </a:xfrm>
        </p:spPr>
        <p:txBody>
          <a:bodyPr/>
          <a:lstStyle>
            <a:lvl1pPr>
              <a:defRPr lang="en-US" sz="18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16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400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FFB16-37BE-D0B5-72D4-2EF56F56C97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E1DBBD2-052C-5E5C-F406-B0365423C61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753A95-E046-5114-CC60-A4E71A04CC1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A46CA-2B83-FD4F-9C73-F6F7B9C37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86202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496186"/>
            <a:ext cx="9144000" cy="42473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B927EA-B403-54B5-949B-BCCE0FD9866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DD9830-554B-8FD6-A41A-35A8629EC00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790B48-A692-92A7-6770-6F69FFEA367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EE0A3-300C-FF41-934C-1569EA977C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5587550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BDAED62-DF35-5620-0BFF-F865212ECA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09D09F-4AE2-EAA6-6BDE-B6F7A2839A1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9E1616-A460-8D81-0B77-52E06F6F8DB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EA166-4E5B-0949-90B4-66CF3BEF69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5337544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974922"/>
            <a:ext cx="5486400" cy="369332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894917"/>
            <a:ext cx="5486400" cy="5847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400102"/>
            <a:ext cx="5486400" cy="30777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46E9C-B023-A5E7-0702-FA74F00A85A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F7426-357B-F58E-4080-05808AD4574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A1D41-4F60-B82E-2970-8DB09375D9E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8BBA8-5E30-2A4F-8CB7-6B71AED84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87203744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3F9DB8C-878D-51AF-CDF0-8F47D1C8868D}"/>
              </a:ext>
            </a:extLst>
          </p:cNvPr>
          <p:cNvSpPr/>
          <p:nvPr userDrawn="1"/>
        </p:nvSpPr>
        <p:spPr bwMode="gray">
          <a:xfrm flipH="1">
            <a:off x="0" y="0"/>
            <a:ext cx="9144000" cy="7286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pic>
        <p:nvPicPr>
          <p:cNvPr id="1027" name="Picture 4">
            <a:extLst>
              <a:ext uri="{FF2B5EF4-FFF2-40B4-BE49-F238E27FC236}">
                <a16:creationId xmlns:a16="http://schemas.microsoft.com/office/drawing/2014/main" id="{F61DB90B-FD16-84BF-BF8A-2FFEC7118E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35078" r="16573" b="35077"/>
          <a:stretch>
            <a:fillRect/>
          </a:stretch>
        </p:blipFill>
        <p:spPr bwMode="auto">
          <a:xfrm>
            <a:off x="0" y="0"/>
            <a:ext cx="588963" cy="72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>
            <a:extLst>
              <a:ext uri="{FF2B5EF4-FFF2-40B4-BE49-F238E27FC236}">
                <a16:creationId xmlns:a16="http://schemas.microsoft.com/office/drawing/2014/main" id="{E589A781-312B-D795-EE98-5EF9B91EF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798513" y="1724025"/>
            <a:ext cx="7546975" cy="147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2">
            <a:extLst>
              <a:ext uri="{FF2B5EF4-FFF2-40B4-BE49-F238E27FC236}">
                <a16:creationId xmlns:a16="http://schemas.microsoft.com/office/drawing/2014/main" id="{36E7B30B-4C71-79E2-6771-CB61E49B1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0" y="1166813"/>
            <a:ext cx="9144000" cy="425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5338579-582C-AAAF-5462-E8F1180D694B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484188" y="4829175"/>
            <a:ext cx="1252537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706F0A-38D2-77BD-E114-C777F57682C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1736725" y="4829175"/>
            <a:ext cx="615315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000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6DB848C-AE7B-7E55-2D28-7DD3D262E0D4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7899400" y="4829175"/>
            <a:ext cx="1244600" cy="357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000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9F1E9E9-003F-554E-984B-409BA4725D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3301EB-485A-1DD6-8BF8-517453982E39}"/>
              </a:ext>
            </a:extLst>
          </p:cNvPr>
          <p:cNvCxnSpPr/>
          <p:nvPr userDrawn="1"/>
        </p:nvCxnSpPr>
        <p:spPr>
          <a:xfrm>
            <a:off x="0" y="728663"/>
            <a:ext cx="9144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dk2" tx1="lt1" bg2="dk1" tx2="lt2" accent1="accent1" accent2="accent2" accent3="accent3" accent4="accent4" accent5="accent5" accent6="accent6" hlink="hlink" folHlink="folHlink"/>
  <p:sldLayoutIdLst>
    <p:sldLayoutId id="2147484217" r:id="rId1"/>
    <p:sldLayoutId id="2147484210" r:id="rId2"/>
    <p:sldLayoutId id="2147484211" r:id="rId3"/>
    <p:sldLayoutId id="2147484212" r:id="rId4"/>
    <p:sldLayoutId id="2147484213" r:id="rId5"/>
    <p:sldLayoutId id="2147484214" r:id="rId6"/>
    <p:sldLayoutId id="2147484215" r:id="rId7"/>
    <p:sldLayoutId id="2147484216" r:id="rId8"/>
  </p:sldLayoutIdLst>
  <p:transition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00" b="1">
          <a:solidFill>
            <a:schemeClr val="bg2"/>
          </a:solidFill>
          <a:latin typeface="Lucida Sans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</a:defRPr>
      </a:lvl9pPr>
    </p:titleStyle>
    <p:bodyStyle>
      <a:lvl1pPr algn="l" rtl="0" eaLnBrk="0" fontAlgn="base" hangingPunct="0">
        <a:lnSpc>
          <a:spcPts val="2200"/>
        </a:lnSpc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344488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000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509588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688975" indent="-17938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1600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854075" indent="-165100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400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1414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6pPr>
      <a:lvl7pPr marL="15986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7pPr>
      <a:lvl8pPr marL="20558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8pPr>
      <a:lvl9pPr marL="2513013" indent="222250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cyN-CRNrb3E?start=5&amp;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2.png"/><Relationship Id="rId4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4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3" Type="http://schemas.openxmlformats.org/officeDocument/2006/relationships/image" Target="../media/image101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7" Type="http://schemas.openxmlformats.org/officeDocument/2006/relationships/image" Target="../media/image11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0.png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4.png"/><Relationship Id="rId5" Type="http://schemas.openxmlformats.org/officeDocument/2006/relationships/image" Target="../media/image123.png"/><Relationship Id="rId4" Type="http://schemas.openxmlformats.org/officeDocument/2006/relationships/image" Target="../media/image11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0.png"/><Relationship Id="rId5" Type="http://schemas.openxmlformats.org/officeDocument/2006/relationships/image" Target="../media/image139.png"/><Relationship Id="rId4" Type="http://schemas.openxmlformats.org/officeDocument/2006/relationships/image" Target="../media/image13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43.png"/><Relationship Id="rId4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44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Feedback Control of an Inverted Pendulum</a:t>
            </a:r>
            <a:endParaRPr lang="en-US" altLang="en-US" dirty="0"/>
          </a:p>
        </p:txBody>
      </p:sp>
      <p:sp>
        <p:nvSpPr>
          <p:cNvPr id="5123" name="Rectangle 20">
            <a:extLst>
              <a:ext uri="{FF2B5EF4-FFF2-40B4-BE49-F238E27FC236}">
                <a16:creationId xmlns:a16="http://schemas.microsoft.com/office/drawing/2014/main" id="{35EFE1D8-C488-4280-470D-00FCA3BA0F31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0" y="3055938"/>
            <a:ext cx="9144000" cy="741362"/>
          </a:xfrm>
        </p:spPr>
        <p:txBody>
          <a:bodyPr/>
          <a:lstStyle/>
          <a:p>
            <a:r>
              <a:rPr altLang="en-US" dirty="0"/>
              <a:t>EE 50</a:t>
            </a:r>
            <a:r>
              <a:rPr lang="en-US" altLang="zh-CN" dirty="0"/>
              <a:t>2</a:t>
            </a:r>
            <a:r>
              <a:rPr altLang="en-US" dirty="0"/>
              <a:t> Class Project</a:t>
            </a:r>
          </a:p>
          <a:p>
            <a:r>
              <a:rPr altLang="en-US" dirty="0"/>
              <a:t>Logan Dihel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3D Printed Parts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092468"/>
            <a:ext cx="768767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Modeled using Autodesk Fusion360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Printed using PLA 3D Printer Filament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1DEC7DB-0A5F-811B-5823-BE7A6A414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8294" y="882499"/>
            <a:ext cx="3480136" cy="35415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A968A4-93A5-27D7-40FF-069FA99BA9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8856"/>
          <a:stretch/>
        </p:blipFill>
        <p:spPr>
          <a:xfrm>
            <a:off x="117132" y="1860123"/>
            <a:ext cx="3276750" cy="249983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D809A1A-84B0-D840-9E51-932300B5D864}"/>
              </a:ext>
            </a:extLst>
          </p:cNvPr>
          <p:cNvSpPr txBox="1"/>
          <p:nvPr/>
        </p:nvSpPr>
        <p:spPr>
          <a:xfrm>
            <a:off x="5927302" y="4424013"/>
            <a:ext cx="30059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Gantry, Encoder Mount, </a:t>
            </a:r>
          </a:p>
          <a:p>
            <a:pPr algn="ctr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Pendulum, and Stepper Mount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F381625-A441-5858-66D5-A2E3BC8233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0570" y="2548617"/>
            <a:ext cx="2081036" cy="18113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2B1158C-5507-B39D-B730-B5399792D4FF}"/>
              </a:ext>
            </a:extLst>
          </p:cNvPr>
          <p:cNvSpPr txBox="1"/>
          <p:nvPr/>
        </p:nvSpPr>
        <p:spPr>
          <a:xfrm>
            <a:off x="420459" y="4559136"/>
            <a:ext cx="2531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Idle Pulley and End Caps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50456-71B8-A687-4E8F-F8B65137947F}"/>
              </a:ext>
            </a:extLst>
          </p:cNvPr>
          <p:cNvSpPr txBox="1"/>
          <p:nvPr/>
        </p:nvSpPr>
        <p:spPr>
          <a:xfrm>
            <a:off x="3837704" y="4559136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Drive Gear</a:t>
            </a:r>
          </a:p>
        </p:txBody>
      </p:sp>
    </p:spTree>
    <p:extLst>
      <p:ext uri="{BB962C8B-B14F-4D97-AF65-F5344CB8AC3E}">
        <p14:creationId xmlns:p14="http://schemas.microsoft.com/office/powerpoint/2010/main" val="29411207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P Controller Design (SISO)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64890036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Transfer Function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5095613" cy="2769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Input is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Output is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θ</m:t>
                    </m:r>
                    <m:d>
                      <m:dPr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d>
                  </m:oMath>
                </a14:m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function has no zeros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Minimum Phase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Transfer function has one pole in ORHP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Unstable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1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move this pole!</a:t>
                </a:r>
              </a:p>
              <a:p>
                <a:pPr marL="285750" algn="just"/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5095613" cy="2769989"/>
              </a:xfrm>
              <a:prstGeom prst="rect">
                <a:avLst/>
              </a:prstGeom>
              <a:blipFill>
                <a:blip r:embed="rId3"/>
                <a:stretch>
                  <a:fillRect t="-109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019C133-0711-7B75-9ADB-6E3E1EA3DF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2083" y="863995"/>
            <a:ext cx="2562583" cy="110505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947D304-22CF-3F20-D634-0F6D5CCEA2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31" y="3441412"/>
            <a:ext cx="4115374" cy="12860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B3B9B0-0E70-88B5-8396-3053C5AF2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0149" y="3862457"/>
            <a:ext cx="2162477" cy="543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977507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Proportional Feedback Control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1092468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A22C24B-F9E6-70B0-E3C3-20FCDEFB7D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304" y="979570"/>
            <a:ext cx="6291428" cy="18065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FA3552C-5D73-4277-581D-1153F4A749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73" y="3202948"/>
            <a:ext cx="2688257" cy="9478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4050FD5-001A-55CF-0FF3-D96FF1C9A1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5233" y="3478766"/>
            <a:ext cx="2043386" cy="39624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335967A-FB4A-4C79-E420-F4E3E4979D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22823" y="3124028"/>
            <a:ext cx="2105542" cy="1079965"/>
          </a:xfrm>
          <a:prstGeom prst="rect">
            <a:avLst/>
          </a:prstGeom>
        </p:spPr>
      </p:pic>
      <p:sp>
        <p:nvSpPr>
          <p:cNvPr id="13" name="文本框 6">
            <a:extLst>
              <a:ext uri="{FF2B5EF4-FFF2-40B4-BE49-F238E27FC236}">
                <a16:creationId xmlns:a16="http://schemas.microsoft.com/office/drawing/2014/main" id="{82B464E5-E055-5964-E5E4-9D05D6A638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5163" y="4189102"/>
            <a:ext cx="22234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Closed Loop Transfer Function</a:t>
            </a: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" name="文本框 6">
            <a:extLst>
              <a:ext uri="{FF2B5EF4-FFF2-40B4-BE49-F238E27FC236}">
                <a16:creationId xmlns:a16="http://schemas.microsoft.com/office/drawing/2014/main" id="{AA16353C-E842-D349-569C-16DD7F048D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05188" y="4213747"/>
            <a:ext cx="222347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Calculating Pole Locations</a:t>
            </a:r>
          </a:p>
        </p:txBody>
      </p:sp>
      <p:sp>
        <p:nvSpPr>
          <p:cNvPr id="15" name="文本框 6">
            <a:extLst>
              <a:ext uri="{FF2B5EF4-FFF2-40B4-BE49-F238E27FC236}">
                <a16:creationId xmlns:a16="http://schemas.microsoft.com/office/drawing/2014/main" id="{745E629B-7EA9-AAB4-C505-8C1BB62B88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63856" y="4341878"/>
            <a:ext cx="22234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Pole Locations</a:t>
            </a:r>
          </a:p>
        </p:txBody>
      </p:sp>
    </p:spTree>
    <p:extLst>
      <p:ext uri="{BB962C8B-B14F-4D97-AF65-F5344CB8AC3E}">
        <p14:creationId xmlns:p14="http://schemas.microsoft.com/office/powerpoint/2010/main" val="14021516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Root Locus, P Controller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5095613" cy="246221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Root Locus varies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plots the poles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two real poles (unstable)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breakaway point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has poles on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axis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Marginally Stable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 </a:t>
                </a: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phase margin</a:t>
                </a: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5095613" cy="2462213"/>
              </a:xfrm>
              <a:prstGeom prst="rect">
                <a:avLst/>
              </a:prstGeom>
              <a:blipFill>
                <a:blip r:embed="rId3"/>
                <a:stretch>
                  <a:fillRect t="-123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E9ED6E4-D47F-F7B8-2139-02D08A6C9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0851" y="1383447"/>
            <a:ext cx="4097327" cy="34885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01779CE-79FB-B29D-27DA-1EC5BD811328}"/>
              </a:ext>
            </a:extLst>
          </p:cNvPr>
          <p:cNvCxnSpPr>
            <a:cxnSpLocks/>
          </p:cNvCxnSpPr>
          <p:nvPr/>
        </p:nvCxnSpPr>
        <p:spPr>
          <a:xfrm flipV="1">
            <a:off x="6559852" y="3071284"/>
            <a:ext cx="389662" cy="1997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24B1055-50AE-EDB0-6EA5-94B9487D1055}"/>
              </a:ext>
            </a:extLst>
          </p:cNvPr>
          <p:cNvSpPr txBox="1"/>
          <p:nvPr/>
        </p:nvSpPr>
        <p:spPr>
          <a:xfrm>
            <a:off x="5965840" y="3171155"/>
            <a:ext cx="9637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K=9.81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084A7AD-11A8-53BE-1F34-DFC27FFBF286}"/>
              </a:ext>
            </a:extLst>
          </p:cNvPr>
          <p:cNvCxnSpPr>
            <a:cxnSpLocks/>
          </p:cNvCxnSpPr>
          <p:nvPr/>
        </p:nvCxnSpPr>
        <p:spPr>
          <a:xfrm flipV="1">
            <a:off x="8388298" y="3071284"/>
            <a:ext cx="241824" cy="2550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4E9068-D1D0-64E6-8EB9-B5848ED2403B}"/>
              </a:ext>
            </a:extLst>
          </p:cNvPr>
          <p:cNvSpPr txBox="1"/>
          <p:nvPr/>
        </p:nvSpPr>
        <p:spPr>
          <a:xfrm>
            <a:off x="7994554" y="3271027"/>
            <a:ext cx="6431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FCC346-EB44-E9C3-6C91-C19969A782F9}"/>
              </a:ext>
            </a:extLst>
          </p:cNvPr>
          <p:cNvSpPr txBox="1"/>
          <p:nvPr/>
        </p:nvSpPr>
        <p:spPr>
          <a:xfrm>
            <a:off x="7189946" y="1889374"/>
            <a:ext cx="7713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K=12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242B4F7-F054-C341-902E-DFE643B75B94}"/>
              </a:ext>
            </a:extLst>
          </p:cNvPr>
          <p:cNvCxnSpPr>
            <a:cxnSpLocks/>
          </p:cNvCxnSpPr>
          <p:nvPr/>
        </p:nvCxnSpPr>
        <p:spPr>
          <a:xfrm flipH="1" flipV="1">
            <a:off x="7138440" y="1825074"/>
            <a:ext cx="169203" cy="128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187641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P Controller Simulations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592291094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Inverted Pendulum Subsystem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1092468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92BE26-3218-2A22-2A35-922AF131D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65375"/>
            <a:ext cx="9144000" cy="34127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750A8AE-7A55-DF86-5CAF-36F036F04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339" y="2949311"/>
            <a:ext cx="3096990" cy="121461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6D00FEE-1FA8-3C09-788E-FBC2DF24B06A}"/>
              </a:ext>
            </a:extLst>
          </p:cNvPr>
          <p:cNvSpPr/>
          <p:nvPr/>
        </p:nvSpPr>
        <p:spPr>
          <a:xfrm>
            <a:off x="5882290" y="2903121"/>
            <a:ext cx="3186140" cy="12146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865003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978"/>
            <a:ext cx="9144000" cy="424732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sz="24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Controller Simulink Model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1092468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0B76B65-0C13-5A43-816B-6A1A042EC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21415"/>
            <a:ext cx="9144000" cy="270067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0E9A024-2A67-380E-18FD-F1F66F669CCF}"/>
              </a:ext>
            </a:extLst>
          </p:cNvPr>
          <p:cNvSpPr/>
          <p:nvPr/>
        </p:nvSpPr>
        <p:spPr>
          <a:xfrm>
            <a:off x="3589587" y="2571750"/>
            <a:ext cx="2388020" cy="1085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B5712A-F790-A196-7BDF-540A23A6878E}"/>
              </a:ext>
            </a:extLst>
          </p:cNvPr>
          <p:cNvSpPr/>
          <p:nvPr/>
        </p:nvSpPr>
        <p:spPr>
          <a:xfrm>
            <a:off x="2599617" y="1298204"/>
            <a:ext cx="687688" cy="7175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FB5ABD-6314-A939-81B2-CFEADB633774}"/>
              </a:ext>
            </a:extLst>
          </p:cNvPr>
          <p:cNvSpPr txBox="1"/>
          <p:nvPr/>
        </p:nvSpPr>
        <p:spPr>
          <a:xfrm>
            <a:off x="2373401" y="928872"/>
            <a:ext cx="114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Varying 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01C5657-6A67-99F8-EFF7-852F7F50EB83}"/>
              </a:ext>
            </a:extLst>
          </p:cNvPr>
          <p:cNvSpPr txBox="1"/>
          <p:nvPr/>
        </p:nvSpPr>
        <p:spPr>
          <a:xfrm>
            <a:off x="3720934" y="2232895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Delay, Noise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DF94DC7-847C-FE46-9C37-BE0A019A1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72" y="3615947"/>
            <a:ext cx="2188222" cy="87017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406C63-E584-B678-9A81-E81D4364A17E}"/>
              </a:ext>
            </a:extLst>
          </p:cNvPr>
          <p:cNvSpPr txBox="1"/>
          <p:nvPr/>
        </p:nvSpPr>
        <p:spPr>
          <a:xfrm>
            <a:off x="216974" y="3279185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Quantization Noise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B773FFF1-CAC8-06DF-CD04-94C40E0F5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466" y="4551123"/>
            <a:ext cx="1238604" cy="454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3769326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 Controller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735F662-02AC-A26D-24B2-4AD5878FF9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1" y="1224238"/>
            <a:ext cx="4203920" cy="35240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B37A635-E2B4-55F2-D93B-B76B9ABFE1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3668" y="1224238"/>
            <a:ext cx="4175593" cy="35240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50655-08C3-C7DB-D991-FA633A2F954F}"/>
                  </a:ext>
                </a:extLst>
              </p:cNvPr>
              <p:cNvSpPr txBox="1"/>
              <p:nvPr/>
            </p:nvSpPr>
            <p:spPr>
              <a:xfrm>
                <a:off x="1262879" y="824128"/>
                <a:ext cx="1980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50655-08C3-C7DB-D991-FA633A2F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2879" y="824128"/>
                <a:ext cx="1980479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774CF9-D778-AD08-332D-F966458FCF55}"/>
                  </a:ext>
                </a:extLst>
              </p:cNvPr>
              <p:cNvSpPr txBox="1"/>
              <p:nvPr/>
            </p:nvSpPr>
            <p:spPr>
              <a:xfrm>
                <a:off x="5821224" y="824128"/>
                <a:ext cx="1980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=12,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774CF9-D778-AD08-332D-F966458F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1224" y="824128"/>
                <a:ext cx="1980479" cy="400110"/>
              </a:xfrm>
              <a:prstGeom prst="rect">
                <a:avLst/>
              </a:prstGeom>
              <a:blipFill>
                <a:blip r:embed="rId6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72469261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 Controller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B0B49C9-E33C-4E2D-6EA4-B18D14A22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1934" y="1450797"/>
            <a:ext cx="4534120" cy="355544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78A708C9-3B85-A777-794F-D2701AB4B4A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3206357" cy="276998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What happens when the gain is too small?</a:t>
                </a:r>
                <a:endParaRPr lang="en-US" altLang="en-US" sz="2000" b="0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</m:oMath>
                </a14:m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System is unstable no matter how small we 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2">
                <a:extLst>
                  <a:ext uri="{FF2B5EF4-FFF2-40B4-BE49-F238E27FC236}">
                    <a16:creationId xmlns:a16="http://schemas.microsoft.com/office/drawing/2014/main" id="{78A708C9-3B85-A777-794F-D2701AB4B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3206357" cy="2769989"/>
              </a:xfrm>
              <a:prstGeom prst="rect">
                <a:avLst/>
              </a:prstGeom>
              <a:blipFill>
                <a:blip r:embed="rId4"/>
                <a:stretch>
                  <a:fillRect t="-1099" r="-209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692DE0-0571-59B2-09C8-331321EFAC5F}"/>
                  </a:ext>
                </a:extLst>
              </p:cNvPr>
              <p:cNvSpPr txBox="1"/>
              <p:nvPr/>
            </p:nvSpPr>
            <p:spPr>
              <a:xfrm>
                <a:off x="5482305" y="975268"/>
                <a:ext cx="217604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=9,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=0.01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8692DE0-0571-59B2-09C8-331321EFAC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05" y="975268"/>
                <a:ext cx="2176045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47584872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DA4A38-1AA6-2C90-2B95-6F63F06CF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3799"/>
            <a:ext cx="9144000" cy="424732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Inspiration</a:t>
            </a:r>
          </a:p>
        </p:txBody>
      </p:sp>
      <p:sp>
        <p:nvSpPr>
          <p:cNvPr id="4" name="文本框 6">
            <a:extLst>
              <a:ext uri="{FF2B5EF4-FFF2-40B4-BE49-F238E27FC236}">
                <a16:creationId xmlns:a16="http://schemas.microsoft.com/office/drawing/2014/main" id="{4BF247DC-C80D-D202-5B8C-4098D737B9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5854" y="4482388"/>
            <a:ext cx="4492290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/>
            <a:r>
              <a:rPr lang="en-US" altLang="zh-CN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Triple Inverted Pendulum</a:t>
            </a:r>
          </a:p>
          <a:p>
            <a:pPr algn="ctr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Tobias Gluck – YouTube (2011)</a:t>
            </a:r>
          </a:p>
        </p:txBody>
      </p:sp>
      <p:pic>
        <p:nvPicPr>
          <p:cNvPr id="5" name="Online Media 4" title="Triple Pendulum on a Cart">
            <a:hlinkClick r:id="" action="ppaction://media"/>
            <a:extLst>
              <a:ext uri="{FF2B5EF4-FFF2-40B4-BE49-F238E27FC236}">
                <a16:creationId xmlns:a16="http://schemas.microsoft.com/office/drawing/2014/main" id="{311AD7BD-E198-004E-715E-1815014B00D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330195" y="857311"/>
            <a:ext cx="6483609" cy="3663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8024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 Controller Transport Delay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50655-08C3-C7DB-D991-FA633A2F954F}"/>
                  </a:ext>
                </a:extLst>
              </p:cNvPr>
              <p:cNvSpPr txBox="1"/>
              <p:nvPr/>
            </p:nvSpPr>
            <p:spPr>
              <a:xfrm>
                <a:off x="753106" y="884584"/>
                <a:ext cx="3365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°,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50655-08C3-C7DB-D991-FA633A2F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06" y="884584"/>
                <a:ext cx="3365473" cy="400110"/>
              </a:xfrm>
              <a:prstGeom prst="rect">
                <a:avLst/>
              </a:prstGeom>
              <a:blipFill>
                <a:blip r:embed="rId3"/>
                <a:stretch>
                  <a:fillRect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774CF9-D778-AD08-332D-F966458FCF55}"/>
                  </a:ext>
                </a:extLst>
              </p:cNvPr>
              <p:cNvSpPr txBox="1"/>
              <p:nvPr/>
            </p:nvSpPr>
            <p:spPr>
              <a:xfrm>
                <a:off x="5239103" y="978716"/>
                <a:ext cx="336547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=12,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°,</m:t>
                      </m:r>
                      <m:sSub>
                        <m:sSubPr>
                          <m:ctrlP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=100</m:t>
                      </m:r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774CF9-D778-AD08-332D-F966458F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9103" y="978716"/>
                <a:ext cx="3365473" cy="400110"/>
              </a:xfrm>
              <a:prstGeom prst="rect">
                <a:avLst/>
              </a:prstGeom>
              <a:blipFill>
                <a:blip r:embed="rId4"/>
                <a:stretch>
                  <a:fillRect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B78F395-DF3B-4AD9-B21B-92DF16EE8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2" y="1378826"/>
            <a:ext cx="4559138" cy="36878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A61346-62AA-C6B7-D10E-2617F8AE09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8996" y="1378826"/>
            <a:ext cx="4519890" cy="368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02009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 Controller Sensor Noise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50655-08C3-C7DB-D991-FA633A2F954F}"/>
                  </a:ext>
                </a:extLst>
              </p:cNvPr>
              <p:cNvSpPr txBox="1"/>
              <p:nvPr/>
            </p:nvSpPr>
            <p:spPr>
              <a:xfrm>
                <a:off x="1297469" y="899698"/>
                <a:ext cx="20333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=10,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4050655-08C3-C7DB-D991-FA633A2F9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469" y="899698"/>
                <a:ext cx="2033377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774CF9-D778-AD08-332D-F966458FCF55}"/>
                  </a:ext>
                </a:extLst>
              </p:cNvPr>
              <p:cNvSpPr txBox="1"/>
              <p:nvPr/>
            </p:nvSpPr>
            <p:spPr>
              <a:xfrm>
                <a:off x="5813156" y="899698"/>
                <a:ext cx="203337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=12,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F774CF9-D778-AD08-332D-F966458FCF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13156" y="899698"/>
                <a:ext cx="2033377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46653B4-5006-39EB-3906-D73A953695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0" y="1378826"/>
            <a:ext cx="4589676" cy="368787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C145A81-B66D-478E-EC03-4F458292F6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6549" y="1425199"/>
            <a:ext cx="4501881" cy="358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499245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P Controller Demo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1092468"/>
            <a:ext cx="8662529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K too small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doesn’t move fast enough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K just right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Oscillations grow slowly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Choose K too large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Oscillations grow quickly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co</a:t>
            </a: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ntroller cannot stabilize pendulum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Need to increase phase margin to account for transport delay!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17543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Lead Controller (SISO)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50932795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Lead Controller Root Locus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5095613" cy="70788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Move the poles away from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altLang="en-US" sz="14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axis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Add a pole and a zero to controller</a:t>
                </a: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5095613" cy="707886"/>
              </a:xfrm>
              <a:prstGeom prst="rect">
                <a:avLst/>
              </a:prstGeom>
              <a:blipFill>
                <a:blip r:embed="rId3"/>
                <a:stretch>
                  <a:fillRect t="-4310" b="-146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4E9ED6E4-D47F-F7B8-2139-02D08A6C99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3307" y="1317824"/>
            <a:ext cx="3910819" cy="33297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B129751-17C5-D233-4E78-59CF6F5247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4" y="1911927"/>
            <a:ext cx="4376484" cy="268797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268AF9-521F-D4BE-B811-35CA94DA258B}"/>
              </a:ext>
            </a:extLst>
          </p:cNvPr>
          <p:cNvSpPr/>
          <p:nvPr/>
        </p:nvSpPr>
        <p:spPr>
          <a:xfrm>
            <a:off x="269874" y="1911927"/>
            <a:ext cx="4376484" cy="268797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62497B2-4DE6-33D0-1C05-E69FF013D398}"/>
              </a:ext>
            </a:extLst>
          </p:cNvPr>
          <p:cNvSpPr txBox="1"/>
          <p:nvPr/>
        </p:nvSpPr>
        <p:spPr>
          <a:xfrm>
            <a:off x="1110882" y="4606130"/>
            <a:ext cx="30668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 Controller Root Locus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2A0396-F300-F8A7-08A4-02CB2D631300}"/>
              </a:ext>
            </a:extLst>
          </p:cNvPr>
          <p:cNvSpPr txBox="1"/>
          <p:nvPr/>
        </p:nvSpPr>
        <p:spPr>
          <a:xfrm>
            <a:off x="5809047" y="4622322"/>
            <a:ext cx="26870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 Controller Root Locus</a:t>
            </a:r>
          </a:p>
        </p:txBody>
      </p:sp>
    </p:spTree>
    <p:extLst>
      <p:ext uri="{BB962C8B-B14F-4D97-AF65-F5344CB8AC3E}">
        <p14:creationId xmlns:p14="http://schemas.microsoft.com/office/powerpoint/2010/main" val="557171486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Lead Controller Simulink Model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1016" y="124855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316605-93CA-16DC-EA9F-8EA396A88F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21" y="1461800"/>
            <a:ext cx="8237157" cy="208870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A5045E-7159-3F85-CD29-BCB4884708DE}"/>
              </a:ext>
            </a:extLst>
          </p:cNvPr>
          <p:cNvSpPr/>
          <p:nvPr/>
        </p:nvSpPr>
        <p:spPr>
          <a:xfrm>
            <a:off x="2597438" y="1452442"/>
            <a:ext cx="1347329" cy="7934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83452D-5655-4E6A-49C3-D47B0A5103B7}"/>
              </a:ext>
            </a:extLst>
          </p:cNvPr>
          <p:cNvSpPr/>
          <p:nvPr/>
        </p:nvSpPr>
        <p:spPr>
          <a:xfrm>
            <a:off x="3301501" y="2742519"/>
            <a:ext cx="2215128" cy="8079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0C4D89A-F046-4134-C847-618268731063}"/>
              </a:ext>
            </a:extLst>
          </p:cNvPr>
          <p:cNvSpPr txBox="1"/>
          <p:nvPr/>
        </p:nvSpPr>
        <p:spPr>
          <a:xfrm>
            <a:off x="2620109" y="1069797"/>
            <a:ext cx="1140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Varying K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95D167-607E-C8F8-8DFE-76112A1150BE}"/>
              </a:ext>
            </a:extLst>
          </p:cNvPr>
          <p:cNvSpPr txBox="1"/>
          <p:nvPr/>
        </p:nvSpPr>
        <p:spPr>
          <a:xfrm>
            <a:off x="3361076" y="2362457"/>
            <a:ext cx="212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Adding Delay, Noise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EACC2C69-0136-03F6-D03D-0AE72751359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30330" y="3767203"/>
                <a:ext cx="5276982" cy="10156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&gt;39.24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makes system stable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Choice of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produces good transient response and more than 30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phase margin.</a:t>
                </a: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文本框 2">
                <a:extLst>
                  <a:ext uri="{FF2B5EF4-FFF2-40B4-BE49-F238E27FC236}">
                    <a16:creationId xmlns:a16="http://schemas.microsoft.com/office/drawing/2014/main" id="{EACC2C69-0136-03F6-D03D-0AE7275135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330" y="3767203"/>
                <a:ext cx="5276982" cy="1015663"/>
              </a:xfrm>
              <a:prstGeom prst="rect">
                <a:avLst/>
              </a:prstGeom>
              <a:blipFill>
                <a:blip r:embed="rId4"/>
                <a:stretch>
                  <a:fillRect t="-3593" r="-1155" b="-958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42723002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Lead Controller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E46131-494D-AEEA-0426-870933EB4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2" y="1394882"/>
            <a:ext cx="4517258" cy="361135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300664" y="956536"/>
                <a:ext cx="1980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=40,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64" y="956536"/>
                <a:ext cx="1980479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5859009" y="956536"/>
                <a:ext cx="1980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=50,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09" y="956536"/>
                <a:ext cx="1980479" cy="400110"/>
              </a:xfrm>
              <a:prstGeom prst="rect">
                <a:avLst/>
              </a:prstGeom>
              <a:blipFill>
                <a:blip r:embed="rId5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A2DFB6CC-2DBA-3B89-D55D-39CFADAF0C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0170" y="1394882"/>
            <a:ext cx="4418156" cy="3586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2590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Lead Controller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300664" y="956536"/>
                <a:ext cx="1980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=39,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664" y="956536"/>
                <a:ext cx="1980479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5859009" y="956536"/>
                <a:ext cx="198047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𝐾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=90, </m:t>
                      </m:r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9009" y="956536"/>
                <a:ext cx="1980479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17B3296D-E09A-8416-622C-0CBE9AB897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0619" y="1419674"/>
            <a:ext cx="4517257" cy="358656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1F74D91-0E7A-F544-6423-F9C4C1DC83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566" y="1528571"/>
            <a:ext cx="4334067" cy="3586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702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Lead Controller Realistic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800373" y="947712"/>
                <a:ext cx="3049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=40,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0373" y="947712"/>
                <a:ext cx="3049233" cy="400110"/>
              </a:xfrm>
              <a:prstGeom prst="rect">
                <a:avLst/>
              </a:prstGeom>
              <a:blipFill>
                <a:blip r:embed="rId3"/>
                <a:stretch>
                  <a:fillRect t="-7576" r="-1400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892DFD32-F8A7-5A4D-D960-68D03B7319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980" y="1386058"/>
            <a:ext cx="4494020" cy="362018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9A2138-B9F3-F8CE-2B99-DD12F731CF30}"/>
                  </a:ext>
                </a:extLst>
              </p:cNvPr>
              <p:cNvSpPr txBox="1"/>
              <p:nvPr/>
            </p:nvSpPr>
            <p:spPr>
              <a:xfrm>
                <a:off x="5454296" y="985948"/>
                <a:ext cx="3049233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459A2138-B9F3-F8CE-2B99-DD12F731CF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4296" y="985948"/>
                <a:ext cx="3049233" cy="400110"/>
              </a:xfrm>
              <a:prstGeom prst="rect">
                <a:avLst/>
              </a:prstGeom>
              <a:blipFill>
                <a:blip r:embed="rId5"/>
                <a:stretch>
                  <a:fillRect t="-9231" r="-1200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>
            <a:extLst>
              <a:ext uri="{FF2B5EF4-FFF2-40B4-BE49-F238E27FC236}">
                <a16:creationId xmlns:a16="http://schemas.microsoft.com/office/drawing/2014/main" id="{84D0B459-6067-4E2B-1F5E-65160A807F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0864" y="1386058"/>
            <a:ext cx="4455156" cy="351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490187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Lead Controller Demo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1092468"/>
            <a:ext cx="8662529" cy="12311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Lead controller is very responsive.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Can balance pendulum well, but moves far along the track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3870401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9">
            <a:extLst>
              <a:ext uri="{FF2B5EF4-FFF2-40B4-BE49-F238E27FC236}">
                <a16:creationId xmlns:a16="http://schemas.microsoft.com/office/drawing/2014/main" id="{AC7C14F6-48F1-C807-D1A3-CF000C7DCE8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52899" y="137260"/>
            <a:ext cx="9144000" cy="425450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Introduction</a:t>
            </a:r>
            <a:endParaRPr lang="en-US" altLang="en-US" dirty="0"/>
          </a:p>
        </p:txBody>
      </p:sp>
      <p:sp>
        <p:nvSpPr>
          <p:cNvPr id="2" name="文本框 2">
            <a:extLst>
              <a:ext uri="{FF2B5EF4-FFF2-40B4-BE49-F238E27FC236}">
                <a16:creationId xmlns:a16="http://schemas.microsoft.com/office/drawing/2014/main" id="{1FC27609-C219-3369-D948-A7610DDC2A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092468"/>
            <a:ext cx="5949556" cy="5386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zh-CN" sz="2400" b="1" dirty="0">
                <a:solidFill>
                  <a:schemeClr val="bg2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Why Study Inverted Pendulum (IP)?</a:t>
            </a:r>
            <a:endParaRPr lang="en-US" altLang="en-US" sz="2400" b="1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Classic problem in control community.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IP is an unstable, non-linear system.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Evaluation of control architectures.</a:t>
            </a: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b="1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Goals of this Project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Stabilize IP using SISO/MIMO controllers</a:t>
            </a:r>
          </a:p>
          <a:p>
            <a:pPr marL="108585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P, Lead, LQR, LQG</a:t>
            </a:r>
          </a:p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Investigate real-world implementation details</a:t>
            </a:r>
          </a:p>
          <a:p>
            <a:pPr marL="108585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Transport Delay, Sensor Quantization Noise</a:t>
            </a:r>
          </a:p>
          <a:p>
            <a:pPr marL="285750" algn="just"/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77ABFBF-E497-0FBD-9E09-B1A825D89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329" y="1231059"/>
            <a:ext cx="2922165" cy="3149129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LQR Controller (MIMO)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7699490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Motivation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8662529" cy="432323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Want to control cart position and pendulum angle at the same time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Requires full-state feedback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Penalize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more than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acc>
                      <m:accPr>
                        <m:chr m:val="̇"/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Penalize the input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8662529" cy="4323235"/>
              </a:xfrm>
              <a:prstGeom prst="rect">
                <a:avLst/>
              </a:prstGeom>
              <a:blipFill>
                <a:blip r:embed="rId3"/>
                <a:stretch>
                  <a:fillRect t="-70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747C9102-96D7-89E3-DA98-E0CB47C75C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900" y="2412072"/>
            <a:ext cx="2399956" cy="137233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57088B1-9233-9B1C-FF08-8BF68754E8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900" y="4330310"/>
            <a:ext cx="830168" cy="45877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DF7842F-FD4A-3BDF-EE01-AF86A5177F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71090" y="1875586"/>
            <a:ext cx="3875904" cy="75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950728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Solution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0C6D416-3438-1F86-D759-2981A8B60C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175" y="2049994"/>
            <a:ext cx="1641769" cy="51357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6CE9E83-F47C-3B99-AB46-4D8949EEB1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175" y="2684677"/>
            <a:ext cx="1771897" cy="51442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2FA37DF9-774B-3E02-D6AA-E311502395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75868" y="2702590"/>
            <a:ext cx="5298258" cy="4785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694CB44-2156-D87C-106B-630509F0A7B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0335" y="1061150"/>
            <a:ext cx="4043792" cy="5715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528DD8B-ACA8-FA33-8880-181DF1BBFA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2718" y="3425252"/>
            <a:ext cx="6278536" cy="125155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5" y="849525"/>
                <a:ext cx="4043792" cy="123110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for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using MATLAB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Obtain the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5" y="849525"/>
                <a:ext cx="4043792" cy="123110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>
            <a:extLst>
              <a:ext uri="{FF2B5EF4-FFF2-40B4-BE49-F238E27FC236}">
                <a16:creationId xmlns:a16="http://schemas.microsoft.com/office/drawing/2014/main" id="{4723565A-4120-01BC-6511-A9AC241D5EA8}"/>
              </a:ext>
            </a:extLst>
          </p:cNvPr>
          <p:cNvSpPr txBox="1"/>
          <p:nvPr/>
        </p:nvSpPr>
        <p:spPr>
          <a:xfrm>
            <a:off x="2185870" y="4676811"/>
            <a:ext cx="4621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algn="ctr"/>
            <a:r>
              <a:rPr lang="en-US" alt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LQR Control</a:t>
            </a:r>
            <a:endParaRPr lang="en-US" altLang="en-US" sz="18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3436484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978"/>
            <a:ext cx="9144000" cy="424732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Ideal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Simulink Model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8B16D45-2528-E9CD-CC24-0FDBCB5D8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91666"/>
            <a:ext cx="9144000" cy="2360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264401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693629" y="1019564"/>
                <a:ext cx="10773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3629" y="1019564"/>
                <a:ext cx="1077346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6102176" y="1019564"/>
                <a:ext cx="14716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22.</m:t>
                      </m:r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2176" y="1019564"/>
                <a:ext cx="1471685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E0A69404-D94C-8499-746D-434C2487EE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6026" y="1571392"/>
            <a:ext cx="4428579" cy="343484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E90A97-F60E-26EF-85C8-01BFDF5D14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32456" y="1527541"/>
            <a:ext cx="4435974" cy="3540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285343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393820" y="981779"/>
                <a:ext cx="3498047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3820" y="981779"/>
                <a:ext cx="3498047" cy="400110"/>
              </a:xfrm>
              <a:prstGeom prst="rect">
                <a:avLst/>
              </a:prstGeom>
              <a:blipFill>
                <a:blip r:embed="rId3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AFA4C09-A19E-55EF-C6D2-2E16A88FAE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9528" y="844415"/>
            <a:ext cx="4778217" cy="42602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51025B5-5DA7-6F72-0429-FEA1667F54EA}"/>
              </a:ext>
            </a:extLst>
          </p:cNvPr>
          <p:cNvSpPr txBox="1"/>
          <p:nvPr/>
        </p:nvSpPr>
        <p:spPr>
          <a:xfrm>
            <a:off x="393820" y="1685217"/>
            <a:ext cx="362651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Use LQR to track the position of the cart to a reference signal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Reference signal shown in yellow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Pendulum remains balanced</a:t>
            </a:r>
          </a:p>
        </p:txBody>
      </p:sp>
    </p:spTree>
    <p:extLst>
      <p:ext uri="{BB962C8B-B14F-4D97-AF65-F5344CB8AC3E}">
        <p14:creationId xmlns:p14="http://schemas.microsoft.com/office/powerpoint/2010/main" val="222144115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10" name="Rectangle 19">
                <a:extLst>
                  <a:ext uri="{FF2B5EF4-FFF2-40B4-BE49-F238E27FC236}">
                    <a16:creationId xmlns:a16="http://schemas.microsoft.com/office/drawing/2014/main" id="{0B871A73-4788-5443-0BC5-457CCEDECC0F}"/>
                  </a:ext>
                </a:extLst>
              </p:cNvPr>
              <p:cNvSpPr>
                <a:spLocks noGrp="1" noChangeArrowheads="1"/>
              </p:cNvSpPr>
              <p:nvPr>
                <p:ph type="ctrTitle"/>
              </p:nvPr>
            </p:nvSpPr>
            <p:spPr>
              <a:xfrm>
                <a:off x="-75570" y="122590"/>
                <a:ext cx="9144000" cy="440120"/>
              </a:xfrm>
            </p:spPr>
            <p:txBody>
              <a:bodyPr/>
              <a:lstStyle/>
              <a:p>
                <a:r>
                  <a:rPr lang="en-US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en-US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Estimating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𝜽</m:t>
                        </m:r>
                      </m:e>
                    </m:acc>
                  </m:oMath>
                </a14:m>
                <a:endParaRPr lang="en-US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7410" name="Rectangle 19">
                <a:extLst>
                  <a:ext uri="{FF2B5EF4-FFF2-40B4-BE49-F238E27FC236}">
                    <a16:creationId xmlns:a16="http://schemas.microsoft.com/office/drawing/2014/main" id="{0B871A73-4788-5443-0BC5-457CCEDECC0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ctrTitle"/>
              </p:nvPr>
            </p:nvSpPr>
            <p:spPr>
              <a:xfrm>
                <a:off x="-75570" y="122590"/>
                <a:ext cx="9144000" cy="440120"/>
              </a:xfrm>
              <a:blipFill>
                <a:blip r:embed="rId3"/>
                <a:stretch>
                  <a:fillRect t="-15278" b="-319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8662529" cy="186102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LQR requires full-state feedback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do not have a sensor to measure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en-US" sz="2000" i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Can we use a difference equation to estimate</a:t>
                </a:r>
                <a:r>
                  <a:rPr lang="en-US" altLang="en-US" sz="2000" dirty="0">
                    <a:solidFill>
                      <a:schemeClr val="bg2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? 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8662529" cy="1861022"/>
              </a:xfrm>
              <a:prstGeom prst="rect">
                <a:avLst/>
              </a:prstGeom>
              <a:blipFill>
                <a:blip r:embed="rId4"/>
                <a:stretch>
                  <a:fillRect t="-163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E9FAE53A-0268-3CC3-ADE5-191E474DA2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9661" y="2571750"/>
            <a:ext cx="3962953" cy="100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656030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978"/>
            <a:ext cx="9144000" cy="424732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Realistic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Simulink Model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781C2B-C7C9-3170-CE2A-71F8BEC2C2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52886"/>
            <a:ext cx="9144000" cy="31213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0702AA1-3487-C7C2-B191-9412578236FE}"/>
              </a:ext>
            </a:extLst>
          </p:cNvPr>
          <p:cNvSpPr/>
          <p:nvPr/>
        </p:nvSpPr>
        <p:spPr>
          <a:xfrm>
            <a:off x="3022810" y="2795626"/>
            <a:ext cx="793488" cy="7561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D3C5B9F-9001-1840-387B-2263A16B6943}"/>
              </a:ext>
            </a:extLst>
          </p:cNvPr>
          <p:cNvSpPr/>
          <p:nvPr/>
        </p:nvSpPr>
        <p:spPr>
          <a:xfrm>
            <a:off x="6929791" y="2826327"/>
            <a:ext cx="861502" cy="7254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2E1C271-6127-1D24-9160-DDCE756D929C}"/>
              </a:ext>
            </a:extLst>
          </p:cNvPr>
          <p:cNvSpPr/>
          <p:nvPr/>
        </p:nvSpPr>
        <p:spPr>
          <a:xfrm>
            <a:off x="4685355" y="3121051"/>
            <a:ext cx="2093295" cy="1194010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DA4320C-C420-8C2A-C8C2-7B3A0326F045}"/>
              </a:ext>
            </a:extLst>
          </p:cNvPr>
          <p:cNvSpPr txBox="1"/>
          <p:nvPr/>
        </p:nvSpPr>
        <p:spPr>
          <a:xfrm>
            <a:off x="3051504" y="2456995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B47B4A-3529-82FA-DF8C-6114D625A6B8}"/>
              </a:ext>
            </a:extLst>
          </p:cNvPr>
          <p:cNvSpPr txBox="1"/>
          <p:nvPr/>
        </p:nvSpPr>
        <p:spPr>
          <a:xfrm>
            <a:off x="6998904" y="2489585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19408F-0D2B-1F7A-4627-D09C573958FB}"/>
                  </a:ext>
                </a:extLst>
              </p:cNvPr>
              <p:cNvSpPr txBox="1"/>
              <p:nvPr/>
            </p:nvSpPr>
            <p:spPr>
              <a:xfrm>
                <a:off x="5138570" y="4374264"/>
                <a:ext cx="1186863" cy="3821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Estimate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8519408F-0D2B-1F7A-4627-D09C573958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8570" y="4374264"/>
                <a:ext cx="1186863" cy="382156"/>
              </a:xfrm>
              <a:prstGeom prst="rect">
                <a:avLst/>
              </a:prstGeom>
              <a:blipFill>
                <a:blip r:embed="rId4"/>
                <a:stretch>
                  <a:fillRect l="-4615" t="-6452" r="-2051" b="-258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8" name="Picture 17">
            <a:extLst>
              <a:ext uri="{FF2B5EF4-FFF2-40B4-BE49-F238E27FC236}">
                <a16:creationId xmlns:a16="http://schemas.microsoft.com/office/drawing/2014/main" id="{EB42AE73-7EAC-8C6B-0505-EA12B48E60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2731" y="4030436"/>
            <a:ext cx="3962953" cy="100979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0E1025AA-2DE9-1495-F7ED-FE9ADEF0D055}"/>
              </a:ext>
            </a:extLst>
          </p:cNvPr>
          <p:cNvSpPr/>
          <p:nvPr/>
        </p:nvSpPr>
        <p:spPr>
          <a:xfrm>
            <a:off x="249382" y="4030435"/>
            <a:ext cx="3962953" cy="1009791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730299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Realistic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330892" y="903767"/>
                <a:ext cx="2146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0892" y="903767"/>
                <a:ext cx="2146100" cy="400110"/>
              </a:xfrm>
              <a:prstGeom prst="rect">
                <a:avLst/>
              </a:prstGeom>
              <a:blipFill>
                <a:blip r:embed="rId3"/>
                <a:stretch>
                  <a:fillRect t="-7576" r="-2273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6271293" y="963525"/>
                <a:ext cx="1133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93" y="963525"/>
                <a:ext cx="1133451" cy="400110"/>
              </a:xfrm>
              <a:prstGeom prst="rect">
                <a:avLst/>
              </a:prstGeom>
              <a:blipFill>
                <a:blip r:embed="rId4"/>
                <a:stretch>
                  <a:fillRect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7D46C9DA-F927-D52E-8894-9A5C77FE23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524" y="1404908"/>
            <a:ext cx="4369021" cy="373859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2D0794-6448-5B71-FBE1-B869C983B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23860" y="1449458"/>
            <a:ext cx="4429476" cy="355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843876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LQR Realistic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028230" y="1225929"/>
                <a:ext cx="2146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°, 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30" y="1225929"/>
                <a:ext cx="2146100" cy="400110"/>
              </a:xfrm>
              <a:prstGeom prst="rect">
                <a:avLst/>
              </a:prstGeom>
              <a:blipFill>
                <a:blip r:embed="rId3"/>
                <a:stretch>
                  <a:fillRect t="-7576" r="-1989" b="-2575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E1982188-6FB7-24C1-C246-9B11DF680F5C}"/>
              </a:ext>
            </a:extLst>
          </p:cNvPr>
          <p:cNvSpPr txBox="1"/>
          <p:nvPr/>
        </p:nvSpPr>
        <p:spPr>
          <a:xfrm>
            <a:off x="288022" y="1767041"/>
            <a:ext cx="362651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combination of transport delay and sensor noise is too much more the LQR controller</a:t>
            </a:r>
          </a:p>
          <a:p>
            <a:pPr marL="342900" indent="-342900" algn="l">
              <a:buFont typeface="Wingdings" panose="05000000000000000000" pitchFamily="2" charset="2"/>
              <a:buChar char="Ø"/>
            </a:pPr>
            <a:endParaRPr 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l">
              <a:buFont typeface="Wingdings" panose="05000000000000000000" pitchFamily="2" charset="2"/>
              <a:buChar char="Ø"/>
            </a:pPr>
            <a:r>
              <a:rPr 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 moves over 10 meters to the right in 5 seconds!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381CC76-F0A3-E002-1F22-878CD208B9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9375" y="937944"/>
            <a:ext cx="4909055" cy="3917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906528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Inverted Pendulum M</a:t>
            </a:r>
            <a:r>
              <a:rPr lang="en-US" altLang="en-US" dirty="0">
                <a:solidFill>
                  <a:schemeClr val="tx1"/>
                </a:solidFill>
              </a:rPr>
              <a:t>odeling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5" y="940627"/>
                <a:ext cx="5533920" cy="329320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Massless rod of length </a:t>
                </a:r>
                <a14:m>
                  <m:oMath xmlns:m="http://schemas.openxmlformats.org/officeDocument/2006/math">
                    <m:r>
                      <a:rPr lang="en-US" altLang="en-US" sz="20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Mass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on end of rod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Rod is fixed to a belt at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Belt driven by motor; acceleration is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algn="just"/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5" y="940627"/>
                <a:ext cx="5533920" cy="3293209"/>
              </a:xfrm>
              <a:prstGeom prst="rect">
                <a:avLst/>
              </a:prstGeom>
              <a:blipFill>
                <a:blip r:embed="rId3"/>
                <a:stretch>
                  <a:fillRect t="-924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BE3E3DC5-4D08-138C-6849-252F09043F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0329" y="1231059"/>
            <a:ext cx="2922165" cy="3149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87C0FF5-FECD-9992-9C7D-B4CD17BCEF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73" y="2383882"/>
            <a:ext cx="1305107" cy="64779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65EB43-EA55-87A4-4464-0BB0F573F35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872" y="3726160"/>
            <a:ext cx="1305107" cy="41915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B222F0F-9357-24A6-DC80-CF33C363666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5886" y="3188165"/>
            <a:ext cx="1801221" cy="37326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25E9A3D-3713-B191-10B4-15BA4FA4E7E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29001" y="2383882"/>
            <a:ext cx="2100460" cy="71723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F337A13-F55C-95CD-15AB-D87AF32A06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14" y="4323086"/>
            <a:ext cx="1378028" cy="33309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3E058DF-2014-6746-3913-C12C6B2A814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21574" y="3561430"/>
            <a:ext cx="2808322" cy="1101397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C267D263-62DF-FF1A-ABF8-86FF3B91FA17}"/>
              </a:ext>
            </a:extLst>
          </p:cNvPr>
          <p:cNvSpPr/>
          <p:nvPr/>
        </p:nvSpPr>
        <p:spPr>
          <a:xfrm>
            <a:off x="2850518" y="3531273"/>
            <a:ext cx="2808320" cy="1161710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LQG Controller (MIMO)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431036813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LQG Motivation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8662529" cy="279871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LQR could not stabilize pendulum with transport delay and sensor noise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Difference equation approximation for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not sufficient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Use a Kalman Filter to estimate </a:t>
                </a:r>
                <a14:m>
                  <m:oMath xmlns:m="http://schemas.openxmlformats.org/officeDocument/2006/math">
                    <m:r>
                      <a:rPr lang="el-GR" altLang="en-US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instead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New System Formulation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Assume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are precisely known; only need to estimate </a:t>
                </a:r>
                <a14:m>
                  <m:oMath xmlns:m="http://schemas.openxmlformats.org/officeDocument/2006/math">
                    <m:r>
                      <a:rPr lang="el-GR" alt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en-US" sz="20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8662529" cy="2798715"/>
              </a:xfrm>
              <a:prstGeom prst="rect">
                <a:avLst/>
              </a:prstGeom>
              <a:blipFill>
                <a:blip r:embed="rId3"/>
                <a:stretch>
                  <a:fillRect t="-1089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CEC5E4DE-E0CD-028D-AFC3-824E45F72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13" y="3398603"/>
            <a:ext cx="2219635" cy="8383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5F658D0-F66F-2E64-443D-930E10B6AB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111"/>
          <a:stretch/>
        </p:blipFill>
        <p:spPr>
          <a:xfrm>
            <a:off x="3130787" y="3398603"/>
            <a:ext cx="5591955" cy="8383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400565F-7125-4542-1624-7C73763990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0787" y="4450908"/>
            <a:ext cx="4005223" cy="38332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9E7CACC-BF34-5487-55A5-09E10540ED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1501" y="4405827"/>
            <a:ext cx="1519313" cy="4734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07688F5-B588-3265-0D77-60DEF6F38D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31995" y="4330045"/>
            <a:ext cx="1090747" cy="615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9261439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Kalman Filter Solution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8662529" cy="30777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Kalman Filter is described by the system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Solve for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and obtain </a:t>
                </a:r>
                <a14:m>
                  <m:oMath xmlns:m="http://schemas.openxmlformats.org/officeDocument/2006/math">
                    <m:r>
                      <a:rPr lang="en-US" altLang="en-US" sz="200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</m:oMath>
                </a14:m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1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8662529" cy="3077766"/>
              </a:xfrm>
              <a:prstGeom prst="rect">
                <a:avLst/>
              </a:prstGeom>
              <a:blipFill>
                <a:blip r:embed="rId3"/>
                <a:stretch>
                  <a:fillRect t="-99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42A87C3-97ED-A5C7-34F2-5268BEC56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64" y="1523362"/>
            <a:ext cx="4145105" cy="57349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296DDD-D06F-CF4A-BE11-2CE987143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05216" y="1575726"/>
            <a:ext cx="1908225" cy="5914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C1CEA8B-780C-7355-0609-7D0025F663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719" y="2167206"/>
            <a:ext cx="4575856" cy="5795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816EBE1-220A-915E-0A61-93A9133FAA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8719" y="3376619"/>
            <a:ext cx="1895740" cy="82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08532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Kalman Filter Performance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E60818-9BE9-7195-5BD9-DCC2C2601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7700" y="799043"/>
            <a:ext cx="5830730" cy="414629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68E2E8-CC5E-F9DA-98E0-BACEB9544EB7}"/>
                  </a:ext>
                </a:extLst>
              </p:cNvPr>
              <p:cNvSpPr txBox="1"/>
              <p:nvPr/>
            </p:nvSpPr>
            <p:spPr>
              <a:xfrm>
                <a:off x="272054" y="1077608"/>
                <a:ext cx="2909454" cy="2568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Wingdings" panose="05000000000000000000" pitchFamily="2" charset="2"/>
                  <a:buChar char="Ø"/>
                </a:pPr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Kalman Filter quickly begins tracking </a:t>
                </a:r>
                <a14:m>
                  <m:oMath xmlns:m="http://schemas.openxmlformats.org/officeDocument/2006/math">
                    <m:r>
                      <a:rPr lang="el-GR" altLang="en-US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acc>
                      <m:accPr>
                        <m:chr m:val="̇"/>
                        <m:ctrlPr>
                          <a:rPr lang="en-US" altLang="en-US" sz="20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Next slide shows a zoomed in image </a:t>
                </a:r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B68E2E8-CC5E-F9DA-98E0-BACEB9544E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2054" y="1077608"/>
                <a:ext cx="2909454" cy="2568908"/>
              </a:xfrm>
              <a:prstGeom prst="rect">
                <a:avLst/>
              </a:prstGeom>
              <a:blipFill>
                <a:blip r:embed="rId4"/>
                <a:stretch>
                  <a:fillRect l="-1887" t="-1425" b="-35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26CFF734-F69D-26F0-C960-A67640B5EC6D}"/>
              </a:ext>
            </a:extLst>
          </p:cNvPr>
          <p:cNvSpPr/>
          <p:nvPr/>
        </p:nvSpPr>
        <p:spPr>
          <a:xfrm>
            <a:off x="3237700" y="1957269"/>
            <a:ext cx="1035312" cy="2108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63945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DB53DE4-D191-97FC-C739-CDE69D179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11800"/>
            <a:ext cx="9144000" cy="4309110"/>
          </a:xfrm>
          <a:prstGeom prst="rect">
            <a:avLst/>
          </a:prstGeom>
        </p:spPr>
      </p:pic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Kalman Filter Performance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BCF0DA-73A4-2AC0-223C-270792583F04}"/>
                  </a:ext>
                </a:extLst>
              </p:cNvPr>
              <p:cNvSpPr txBox="1"/>
              <p:nvPr/>
            </p:nvSpPr>
            <p:spPr>
              <a:xfrm rot="2215696">
                <a:off x="296767" y="3390286"/>
                <a:ext cx="1629484" cy="382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dirty="0">
                    <a:solidFill>
                      <a:schemeClr val="bg2"/>
                    </a:solidFill>
                    <a:cs typeface="Times New Roman" panose="02020603050405020304" pitchFamily="18" charset="0"/>
                  </a:rPr>
                  <a:t>Actual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EBCF0DA-73A4-2AC0-223C-270792583F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215696">
                <a:off x="296767" y="3390286"/>
                <a:ext cx="1629484" cy="382156"/>
              </a:xfrm>
              <a:prstGeom prst="rect">
                <a:avLst/>
              </a:prstGeom>
              <a:blipFill>
                <a:blip r:embed="rId4"/>
                <a:stretch>
                  <a:fillRect l="-6324" t="-33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889C38-CF69-7FC2-2FFD-A22F52E70C2C}"/>
                  </a:ext>
                </a:extLst>
              </p:cNvPr>
              <p:cNvSpPr txBox="1"/>
              <p:nvPr/>
            </p:nvSpPr>
            <p:spPr>
              <a:xfrm rot="2532952">
                <a:off x="713826" y="2748033"/>
                <a:ext cx="1629484" cy="38215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en-US" sz="1800" dirty="0">
                    <a:solidFill>
                      <a:schemeClr val="bg2"/>
                    </a:solidFill>
                    <a:cs typeface="Times New Roman" panose="02020603050405020304" pitchFamily="18" charset="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altLang="en-US" sz="1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en-US" sz="1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05889C38-CF69-7FC2-2FFD-A22F52E70C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532952">
                <a:off x="713826" y="2748033"/>
                <a:ext cx="1629484" cy="382156"/>
              </a:xfrm>
              <a:prstGeom prst="rect">
                <a:avLst/>
              </a:prstGeom>
              <a:blipFill>
                <a:blip r:embed="rId5"/>
                <a:stretch>
                  <a:fillRect l="-6639" t="-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21317757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978"/>
            <a:ext cx="9144000" cy="424732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LQG </a:t>
            </a:r>
            <a:r>
              <a:rPr lang="en-US" sz="2400" dirty="0">
                <a:solidFill>
                  <a:schemeClr val="tx1"/>
                </a:solidFill>
                <a:cs typeface="Times New Roman" panose="02020603050405020304" pitchFamily="18" charset="0"/>
              </a:rPr>
              <a:t>Simulink Model</a:t>
            </a:r>
            <a:endParaRPr lang="en-US" altLang="en-US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A5A43F-49F4-6BEB-F232-786358166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166" y="868084"/>
            <a:ext cx="8569667" cy="42754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AB1DD94-69A0-E858-EA9B-418F7386C59A}"/>
              </a:ext>
            </a:extLst>
          </p:cNvPr>
          <p:cNvSpPr/>
          <p:nvPr/>
        </p:nvSpPr>
        <p:spPr>
          <a:xfrm>
            <a:off x="2365349" y="1982302"/>
            <a:ext cx="597005" cy="589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02557E5-D4F8-42F6-6200-A82E9461C034}"/>
              </a:ext>
            </a:extLst>
          </p:cNvPr>
          <p:cNvSpPr/>
          <p:nvPr/>
        </p:nvSpPr>
        <p:spPr>
          <a:xfrm>
            <a:off x="6166534" y="1492355"/>
            <a:ext cx="597005" cy="5894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04779D-5AA5-92F3-20F9-5CB5A55A7038}"/>
              </a:ext>
            </a:extLst>
          </p:cNvPr>
          <p:cNvSpPr txBox="1"/>
          <p:nvPr/>
        </p:nvSpPr>
        <p:spPr>
          <a:xfrm>
            <a:off x="2365349" y="2571750"/>
            <a:ext cx="6142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Delay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C558C1-477E-D2F6-54D0-7F78428E8E13}"/>
              </a:ext>
            </a:extLst>
          </p:cNvPr>
          <p:cNvSpPr txBox="1"/>
          <p:nvPr/>
        </p:nvSpPr>
        <p:spPr>
          <a:xfrm>
            <a:off x="6166534" y="2034358"/>
            <a:ext cx="6046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Noise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AD370CA-ED38-36F2-FE3E-9DFF7AEBDE1F}"/>
              </a:ext>
            </a:extLst>
          </p:cNvPr>
          <p:cNvSpPr/>
          <p:nvPr/>
        </p:nvSpPr>
        <p:spPr>
          <a:xfrm>
            <a:off x="4118579" y="2725638"/>
            <a:ext cx="4738254" cy="24178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35E7AB-D67F-0A5D-0CEF-DEF16B596144}"/>
              </a:ext>
            </a:extLst>
          </p:cNvPr>
          <p:cNvSpPr txBox="1"/>
          <p:nvPr/>
        </p:nvSpPr>
        <p:spPr>
          <a:xfrm>
            <a:off x="5365487" y="4778811"/>
            <a:ext cx="23679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14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 Filter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2857729563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LQG Ideal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882235" y="844800"/>
                <a:ext cx="107734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2235" y="844800"/>
                <a:ext cx="1077346" cy="400110"/>
              </a:xfrm>
              <a:prstGeom prst="rect">
                <a:avLst/>
              </a:prstGeom>
              <a:blipFill>
                <a:blip r:embed="rId3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6271293" y="844800"/>
                <a:ext cx="1133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93" y="844800"/>
                <a:ext cx="1133451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D8E2858D-ECAD-3638-BABB-D3D4C074A9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16" y="1388494"/>
            <a:ext cx="4302184" cy="361774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7372E19-6866-0849-CFD1-EC2B26A88D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50878" y="1347605"/>
            <a:ext cx="4374279" cy="3699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69820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LQG Realistic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308759" y="844800"/>
                <a:ext cx="2146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9" y="844800"/>
                <a:ext cx="2146100" cy="400110"/>
              </a:xfrm>
              <a:prstGeom prst="rect">
                <a:avLst/>
              </a:prstGeom>
              <a:blipFill>
                <a:blip r:embed="rId3"/>
                <a:stretch>
                  <a:fillRect t="-9231" r="-198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6271293" y="844800"/>
                <a:ext cx="1133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93" y="844800"/>
                <a:ext cx="1133451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F8CF6C89-07CA-75A9-8397-8BCE6A9E2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619" y="1347605"/>
            <a:ext cx="4380381" cy="369952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E954FB-871F-055F-0426-2D9AF846E7A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411693"/>
            <a:ext cx="4552454" cy="35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7164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LQG Realistic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90213" y="4321201"/>
            <a:ext cx="5095613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algn="just"/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/>
              <p:nvPr/>
            </p:nvSpPr>
            <p:spPr>
              <a:xfrm>
                <a:off x="1308759" y="844800"/>
                <a:ext cx="21461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/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𝜃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</m:t>
                    </m:r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°,</m:t>
                    </m:r>
                    <m:sSub>
                      <m:sSubPr>
                        <m:ctrlP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  <m:r>
                      <a:rPr 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ms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A86541CE-A09F-872B-3763-FA4484350D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8759" y="844800"/>
                <a:ext cx="2146100" cy="400110"/>
              </a:xfrm>
              <a:prstGeom prst="rect">
                <a:avLst/>
              </a:prstGeom>
              <a:blipFill>
                <a:blip r:embed="rId3"/>
                <a:stretch>
                  <a:fillRect t="-9231" r="-1989" b="-276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/>
              <p:nvPr/>
            </p:nvSpPr>
            <p:spPr>
              <a:xfrm>
                <a:off x="6271293" y="844800"/>
                <a:ext cx="1133451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sz="2000" i="1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2000" i="1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=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5</m:t>
                      </m:r>
                      <m:r>
                        <a:rPr lang="en-US" sz="2000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°</m:t>
                      </m:r>
                    </m:oMath>
                  </m:oMathPara>
                </a14:m>
                <a:endParaRPr 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33AB176-BDDD-B246-8511-A16578A77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1293" y="844800"/>
                <a:ext cx="1133451" cy="400110"/>
              </a:xfrm>
              <a:prstGeom prst="rect">
                <a:avLst/>
              </a:prstGeom>
              <a:blipFill>
                <a:blip r:embed="rId4"/>
                <a:stretch>
                  <a:fillRect b="-30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7DC56C24-07A9-09F2-BF0B-BA317C1F4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25" y="1352320"/>
            <a:ext cx="4199582" cy="36165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1494990-2F90-5705-B9A1-8FB70F506F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244910"/>
            <a:ext cx="4366259" cy="383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530918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082385"/>
            <a:ext cx="9144000" cy="1144929"/>
          </a:xfrm>
        </p:spPr>
        <p:txBody>
          <a:bodyPr/>
          <a:lstStyle/>
          <a:p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Linear Controller for an Inverted Pendulum Having Restricted Travel:</a:t>
            </a:r>
            <a:br>
              <a:rPr lang="en-US" sz="2000" b="1" i="0" u="none" strike="noStrike" baseline="0" dirty="0">
                <a:latin typeface="Times New Roman" panose="02020603050405020304" pitchFamily="18" charset="0"/>
              </a:rPr>
            </a:br>
            <a:r>
              <a:rPr lang="en-US" sz="2000" b="1" i="0" u="none" strike="noStrike" baseline="0" dirty="0">
                <a:latin typeface="Times New Roman" panose="02020603050405020304" pitchFamily="18" charset="0"/>
              </a:rPr>
              <a:t>A High-and-Low Gain Approach</a:t>
            </a:r>
            <a:br>
              <a:rPr lang="en-US" sz="2000" b="1" i="0" u="none" strike="noStrike" baseline="0" dirty="0">
                <a:latin typeface="Times New Roman" panose="02020603050405020304" pitchFamily="18" charset="0"/>
              </a:rPr>
            </a:br>
            <a:br>
              <a:rPr lang="en-US" sz="2000" b="1" i="0" u="none" strike="noStrike" baseline="0" dirty="0">
                <a:latin typeface="Times New Roman" panose="02020603050405020304" pitchFamily="18" charset="0"/>
              </a:rPr>
            </a:br>
            <a:r>
              <a:rPr lang="en-US" sz="1600" b="1" i="0" u="none" strike="noStrike" baseline="0" dirty="0">
                <a:latin typeface="Times New Roman" panose="02020603050405020304" pitchFamily="18" charset="0"/>
              </a:rPr>
              <a:t>ZONGLI LIN, ALI SABERI, MICHAEL GUTMANN and YACOV A. SHAMASH</a:t>
            </a:r>
            <a:endParaRPr lang="en-US" altLang="en-US" sz="2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827866-3C27-B418-3C34-B5D91C97F636}"/>
              </a:ext>
            </a:extLst>
          </p:cNvPr>
          <p:cNvSpPr txBox="1"/>
          <p:nvPr/>
        </p:nvSpPr>
        <p:spPr>
          <a:xfrm>
            <a:off x="1811654" y="3815209"/>
            <a:ext cx="59759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600" indent="-228600" algn="l"/>
            <a:r>
              <a:rPr lang="en-US" sz="1400" b="0" i="0" u="none" strike="noStrike" baseline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[1] Z. Lin, A. Saberi, M. Gutmann, and Y. A. Shamash, “Linear controller for an inverted pendulum having restricted travel: A high-and-low gain approach,” </a:t>
            </a:r>
            <a:r>
              <a:rPr lang="en-US" sz="1400" b="0" i="0" u="none" strike="noStrike" baseline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Automatica</a:t>
            </a:r>
            <a:r>
              <a:rPr lang="en-US" sz="1400" b="0" i="0" u="none" strike="noStrike" baseline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vol. 32, no. 6, pp. 933–937,</a:t>
            </a:r>
            <a:r>
              <a:rPr lang="fr-FR" sz="1400" b="0" i="0" u="none" strike="noStrike" baseline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1996. [Online]. </a:t>
            </a:r>
            <a:r>
              <a:rPr lang="fr-FR" sz="1400" b="0" i="0" u="none" strike="noStrike" baseline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Available</a:t>
            </a:r>
            <a:r>
              <a:rPr lang="fr-FR" sz="1400" b="0" i="0" u="none" strike="noStrike" baseline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https://www.sciencedirect.com/science/article/</a:t>
            </a:r>
            <a:r>
              <a:rPr lang="en-US" sz="1400" b="0" i="0" u="none" strike="noStrike" baseline="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pii</a:t>
            </a:r>
            <a:r>
              <a:rPr lang="en-US" sz="1400" b="0" i="0" u="none" strike="noStrike" baseline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/0005109896000064</a:t>
            </a:r>
            <a:endParaRPr 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14615159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Linearization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092468"/>
            <a:ext cx="4959586" cy="2369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Linearize around 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3E3DC5-4D08-138C-6849-252F09043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329" y="1231059"/>
            <a:ext cx="2922165" cy="31491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D44A437-A332-F9BF-FE0A-A000600AC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0518" y="1130552"/>
            <a:ext cx="1872622" cy="35785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520D33-B128-3A7E-338C-DDC5AE5228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035" y="2412149"/>
            <a:ext cx="2808322" cy="7432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D6C5E3E-71BC-3AE0-A6A3-7B64A56BB6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5354" y="3399118"/>
            <a:ext cx="4969870" cy="122766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74AB23C-D810-A86D-3612-90C03A6F8407}"/>
              </a:ext>
            </a:extLst>
          </p:cNvPr>
          <p:cNvSpPr/>
          <p:nvPr/>
        </p:nvSpPr>
        <p:spPr>
          <a:xfrm>
            <a:off x="5207465" y="4462031"/>
            <a:ext cx="290298" cy="16474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BD6AB125-90A2-306F-F54B-EF4B696F13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5810" y="1708546"/>
            <a:ext cx="1559666" cy="5887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CC1722E-71F6-4C37-7CB4-24516EEDD68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56517" y="2423268"/>
            <a:ext cx="1569923" cy="4119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B73B1E2-827C-EA62-BC5D-18D87055186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6516" y="2869360"/>
            <a:ext cx="1569923" cy="379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91945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Restricted Travel Motivation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1092468"/>
            <a:ext cx="8733792" cy="3077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Carriage is mounted on a track with a limited range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any arbitrarily small allowed travel of the carriage, [1] gives a linear state feedback controller that balances the pendulum with an infinite gain margin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State vector is defined as: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Nonlinear dynamics are: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A71A55-DD9F-7EA2-2F25-47E61BB093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9840" y="2091393"/>
            <a:ext cx="2663826" cy="299876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4F5F1BC-D4F3-5BF4-3AEB-FF5BC64E0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189" y="2057054"/>
            <a:ext cx="1919492" cy="106916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6DF32C2C-F04D-336B-02F0-51F388E53A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208" y="3419386"/>
            <a:ext cx="5829301" cy="1601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0511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Restricted Travel Algorithm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4" y="1092468"/>
                <a:ext cx="8733792" cy="46166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proposed controller enforces the following condition for any arbitrarily small positive numbers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𝜂</m:t>
                        </m:r>
                      </m:e>
                      <m:sub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control law is given as follows: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𝜇</m:t>
                    </m:r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a positive scalar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altLang="en-US" sz="200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en-US" sz="20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en-US" sz="20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is calculated with the following MATLAB function on the right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e0 is a positive scalar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4" y="1092468"/>
                <a:ext cx="8733792" cy="4616648"/>
              </a:xfrm>
              <a:prstGeom prst="rect">
                <a:avLst/>
              </a:prstGeom>
              <a:blipFill>
                <a:blip r:embed="rId3"/>
                <a:stretch>
                  <a:fillRect t="-660" r="-768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1B518E0C-D7DC-9F58-87C7-BE3F77672A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727" y="1856971"/>
            <a:ext cx="4139497" cy="38038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BFA7E97-635D-C702-E991-70E0A6DBAF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293" y="1856971"/>
            <a:ext cx="2457793" cy="38105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479604E-C426-5DE2-1A1D-4D9589F2C7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073" y="2757188"/>
            <a:ext cx="2095407" cy="103733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1E139B-EBE4-6E7C-9B91-445D783EF5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3950" y="2571750"/>
            <a:ext cx="4334480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262436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Restricted Travel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4" y="757188"/>
            <a:ext cx="87337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simulations from [1] were carried out in MATLAB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0294C0-BA54-257A-BA06-8E095A6BD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9306" y="1495736"/>
            <a:ext cx="3424750" cy="1709582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7BE1C73-36C3-E337-147B-8213B600AFFD}"/>
              </a:ext>
            </a:extLst>
          </p:cNvPr>
          <p:cNvCxnSpPr/>
          <p:nvPr/>
        </p:nvCxnSpPr>
        <p:spPr>
          <a:xfrm>
            <a:off x="3779520" y="2350527"/>
            <a:ext cx="1013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45F15C6E-6739-A6E9-0679-962BDF61D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9306" y="3226833"/>
            <a:ext cx="3489007" cy="1794077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8D2C614-4EA8-4FEB-39BF-60234452DF23}"/>
              </a:ext>
            </a:extLst>
          </p:cNvPr>
          <p:cNvCxnSpPr/>
          <p:nvPr/>
        </p:nvCxnSpPr>
        <p:spPr>
          <a:xfrm>
            <a:off x="3779520" y="4019307"/>
            <a:ext cx="10134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B5353AD-1AA6-8443-F7F9-ED9A49CED0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877" y="1403716"/>
            <a:ext cx="3030317" cy="18231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AB94234-6958-AF60-3318-5AC85B2D19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876" y="3226833"/>
            <a:ext cx="3030317" cy="190121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174C31-218E-A3EC-5E76-FFD1DB3A035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7506" y="1697907"/>
            <a:ext cx="381053" cy="42868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5B2C1AE-D59B-CB54-BBC4-AC0FC870C0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9403" y="3430672"/>
            <a:ext cx="937260" cy="34491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9F7BDD3B-213C-677E-FE2B-CB76AFD44F1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0921" y="3430672"/>
            <a:ext cx="937260" cy="34491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12F2F87-0FA8-B4CD-F237-594F4DCA051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11295" y="1697907"/>
            <a:ext cx="381053" cy="428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471672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Restricted Travel Simulations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04" y="757188"/>
            <a:ext cx="873379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b="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 the fast dynamics of the pendulum, slow dynamics of the carriage 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vid">
            <a:hlinkClick r:id="" action="ppaction://media"/>
            <a:extLst>
              <a:ext uri="{FF2B5EF4-FFF2-40B4-BE49-F238E27FC236}">
                <a16:creationId xmlns:a16="http://schemas.microsoft.com/office/drawing/2014/main" id="{FE5C1B39-14D6-4A12-ED4E-D3193C622D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66666"/>
            <a:ext cx="91440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095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Restricted Travel Takeaways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092468"/>
            <a:ext cx="4226556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result of [1] is that the fast dynamics of the pendulum need to be stabilized before the carriage is moved to its target position.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Compare this result to the LQR tracking simulations, where priority is given to stabilizing the pendulum over moving the cart.</a:t>
            </a:r>
          </a:p>
          <a:p>
            <a:pPr marL="285750" algn="just"/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4091621-3007-9592-2D3F-A8EC776E2C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571" y="1154907"/>
            <a:ext cx="4226556" cy="3768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4066198"/>
      </p:ext>
    </p:extLst>
  </p:cSld>
  <p:clrMapOvr>
    <a:masterClrMapping/>
  </p:clrMapOvr>
  <p:transition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zh-CN" dirty="0"/>
              <a:t>Future Work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90540447"/>
      </p:ext>
    </p:extLst>
  </p:cSld>
  <p:clrMapOvr>
    <a:masterClrMapping/>
  </p:clrMapOvr>
  <p:transition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Future Work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638" y="797744"/>
            <a:ext cx="8733792" cy="2462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Implement LQG controller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 and implement swing-up control from rest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Simulate and implement controller the pendulum crane (hanging crane)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Build a double pendulum with LQR control (simulated below)!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b="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vid_double">
            <a:hlinkClick r:id="" action="ppaction://media"/>
            <a:extLst>
              <a:ext uri="{FF2B5EF4-FFF2-40B4-BE49-F238E27FC236}">
                <a16:creationId xmlns:a16="http://schemas.microsoft.com/office/drawing/2014/main" id="{7B939AC0-8E86-7765-594D-1C82466149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02797" y="2208137"/>
            <a:ext cx="7338406" cy="2935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8754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19">
            <a:extLst>
              <a:ext uri="{FF2B5EF4-FFF2-40B4-BE49-F238E27FC236}">
                <a16:creationId xmlns:a16="http://schemas.microsoft.com/office/drawing/2014/main" id="{59E667FF-BDA6-8B1E-6B1F-525BE497B3BD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305399"/>
            <a:ext cx="9144000" cy="1089529"/>
          </a:xfrm>
        </p:spPr>
        <p:txBody>
          <a:bodyPr/>
          <a:lstStyle/>
          <a:p>
            <a:r>
              <a:rPr lang="en-US" altLang="en-US" dirty="0"/>
              <a:t>Thank you!</a:t>
            </a:r>
            <a:br>
              <a:rPr lang="en-US" altLang="en-US" dirty="0"/>
            </a:br>
            <a:br>
              <a:rPr lang="en-US" altLang="en-US" dirty="0"/>
            </a:br>
            <a:r>
              <a:rPr lang="en-US" altLang="en-US" dirty="0"/>
              <a:t>Questions? Comments?</a:t>
            </a:r>
          </a:p>
        </p:txBody>
      </p:sp>
    </p:spTree>
  </p:cSld>
  <p:clrMapOvr>
    <a:masterClrMapping/>
  </p:clrMapOvr>
  <p:transition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22590"/>
            <a:ext cx="9144000" cy="44012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Saberi Suggested Work</a:t>
            </a: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092468"/>
            <a:ext cx="8103308" cy="40010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Inverse kinematics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Input output linearization via feedback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Digital control Franklin + Powell (not 489 book)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Internal model principal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Saberi Regulation subject to constraint </a:t>
            </a:r>
            <a:r>
              <a:rPr lang="en-US" altLang="en-US" sz="2000" dirty="0" err="1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Chp</a:t>
            </a: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2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is what we did with type 1, type 2 controller in 489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Calculate delay margins</a:t>
            </a:r>
          </a:p>
          <a:p>
            <a:pPr marL="1371600" lvl="1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20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628650" indent="-342900" algn="just">
              <a:buFont typeface="Wingdings" panose="05000000000000000000" pitchFamily="2" charset="2"/>
              <a:buChar char="Ø"/>
            </a:pP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877977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Controllability, Observability</a:t>
            </a:r>
            <a:endParaRPr lang="en-US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E4304DEB-C3D0-8CDC-46D5-80E050CC9E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5" y="1092468"/>
            <a:ext cx="768767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Motor is only system input, but system is controllable</a:t>
            </a: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6E5A6-F5F6-1385-0B26-ED3EC19D0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9057" y="1626691"/>
            <a:ext cx="4297392" cy="504869"/>
          </a:xfrm>
          <a:prstGeom prst="rect">
            <a:avLst/>
          </a:prstGeom>
        </p:spPr>
      </p:pic>
      <p:sp>
        <p:nvSpPr>
          <p:cNvPr id="8" name="文本框 2">
            <a:extLst>
              <a:ext uri="{FF2B5EF4-FFF2-40B4-BE49-F238E27FC236}">
                <a16:creationId xmlns:a16="http://schemas.microsoft.com/office/drawing/2014/main" id="{5D51057E-1E25-F408-4159-351C87A4FF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9874" y="2441957"/>
            <a:ext cx="755164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Belt Position, Belt Speed, and Pendulum Angle can be measured </a:t>
            </a:r>
          </a:p>
          <a:p>
            <a:pPr marL="628650" indent="-342900" algn="just">
              <a:buFont typeface="Wingdings" panose="05000000000000000000" pitchFamily="2" charset="2"/>
              <a:buChar char="Ø"/>
            </a:pPr>
            <a:r>
              <a:rPr lang="en-US" altLang="en-US" sz="20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System is observable</a:t>
            </a:r>
            <a:endParaRPr lang="en-US" altLang="en-US" sz="14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AAB190A-EF6C-6036-035B-4D113DFEE0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057" y="3283956"/>
            <a:ext cx="2988561" cy="1362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220843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</a:t>
            </a:r>
            <a:r>
              <a:rPr lang="en-US" altLang="en-US" dirty="0">
                <a:solidFill>
                  <a:schemeClr val="tx1"/>
                </a:solidFill>
                <a:cs typeface="Times New Roman" panose="02020603050405020304" pitchFamily="18" charset="0"/>
              </a:rPr>
              <a:t>System Identification</a:t>
            </a:r>
            <a:endParaRPr lang="en-US" alt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5" y="1092468"/>
                <a:ext cx="7687672" cy="21544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Need to determine the effective pendulum length </a:t>
                </a: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Timed period of pendulum oscillation in downward position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15 oscillations in 17.82 seconds</a:t>
                </a: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 = 1.188 seconds</a:t>
                </a:r>
                <a:endParaRPr lang="en-US" altLang="en-US" sz="20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371600" lvl="1" indent="-342900" algn="just">
                  <a:buFont typeface="Wingdings" panose="05000000000000000000" pitchFamily="2" charset="2"/>
                  <a:buChar char="Ø"/>
                </a:pPr>
                <a14:m>
                  <m:oMath xmlns:m="http://schemas.openxmlformats.org/officeDocument/2006/math">
                    <m:r>
                      <a:rPr lang="en-US" altLang="en-US" sz="20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ℓ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0.35 meters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5" y="1092468"/>
                <a:ext cx="7687672" cy="2154436"/>
              </a:xfrm>
              <a:prstGeom prst="rect">
                <a:avLst/>
              </a:prstGeom>
              <a:blipFill>
                <a:blip r:embed="rId3"/>
                <a:stretch>
                  <a:fillRect t="-141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B64C24BD-EEE5-09FF-CD40-3F2BDE5A5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67592" y="2061758"/>
            <a:ext cx="2241617" cy="84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756893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9">
            <a:extLst>
              <a:ext uri="{FF2B5EF4-FFF2-40B4-BE49-F238E27FC236}">
                <a16:creationId xmlns:a16="http://schemas.microsoft.com/office/drawing/2014/main" id="{B547CBE1-586A-694B-6F29-58AD1D42F1F5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0" y="2248618"/>
            <a:ext cx="9144000" cy="424732"/>
          </a:xfrm>
        </p:spPr>
        <p:txBody>
          <a:bodyPr/>
          <a:lstStyle/>
          <a:p>
            <a:r>
              <a:rPr lang="en-US" altLang="en-US" dirty="0"/>
              <a:t>Building the Inverted Pendulum</a:t>
            </a:r>
          </a:p>
        </p:txBody>
      </p:sp>
    </p:spTree>
    <p:extLst>
      <p:ext uri="{BB962C8B-B14F-4D97-AF65-F5344CB8AC3E}">
        <p14:creationId xmlns:p14="http://schemas.microsoft.com/office/powerpoint/2010/main" val="2393112865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75570" y="137260"/>
            <a:ext cx="9144000" cy="425450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 Electronics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9875" y="1092468"/>
                <a:ext cx="7687672" cy="15388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Microcontroller: Arduino Uno (ATMEGA328P, 16MHz, 8-bit, 5V)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Stepper Motor: NEMA17, 2A, 2-Phase, 1.8</a:t>
                </a:r>
                <a14:m>
                  <m:oMath xmlns:m="http://schemas.openxmlformats.org/officeDocument/2006/math">
                    <m:r>
                      <a:rPr lang="en-US" altLang="en-US" sz="20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step resolution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Microstep Driver: 12V with micro-stepping enabled</a:t>
                </a: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r>
                  <a:rPr lang="en-US" altLang="en-US" sz="2000" b="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Encoder</a:t>
                </a:r>
                <a:r>
                  <a:rPr lang="en-US" altLang="en-US" sz="2000" dirty="0">
                    <a:solidFill>
                      <a:schemeClr val="bg2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: </a:t>
                </a:r>
                <a:r>
                  <a:rPr lang="en-US" sz="2000" b="0" i="0" dirty="0">
                    <a:solidFill>
                      <a:srgbClr val="0F1111"/>
                    </a:solidFill>
                    <a:effectLst/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Incremental Rotary Encoder, 1200 pulses per revolution</a:t>
                </a:r>
                <a:endParaRPr lang="en-US" altLang="en-US" sz="2000" b="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28650" indent="-342900" algn="just">
                  <a:buFont typeface="Wingdings" panose="05000000000000000000" pitchFamily="2" charset="2"/>
                  <a:buChar char="Ø"/>
                </a:pPr>
                <a:endParaRPr lang="en-US" altLang="en-US" sz="1400" dirty="0">
                  <a:solidFill>
                    <a:schemeClr val="bg2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2">
                <a:extLst>
                  <a:ext uri="{FF2B5EF4-FFF2-40B4-BE49-F238E27FC236}">
                    <a16:creationId xmlns:a16="http://schemas.microsoft.com/office/drawing/2014/main" id="{E4304DEB-C3D0-8CDC-46D5-80E050CC9E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69875" y="1092468"/>
                <a:ext cx="7687672" cy="1538883"/>
              </a:xfrm>
              <a:prstGeom prst="rect">
                <a:avLst/>
              </a:prstGeom>
              <a:blipFill>
                <a:blip r:embed="rId3"/>
                <a:stretch>
                  <a:fillRect t="-197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50282EEB-AC93-6035-5DDA-DF232F870D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8703" y="2662842"/>
            <a:ext cx="2057687" cy="22767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D67B34D-394A-D3A6-0D67-E6E9409876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98628" y="2491601"/>
            <a:ext cx="1641149" cy="261927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74DE40-94B8-C7A0-B4CB-48E5742019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52760" y="2570938"/>
            <a:ext cx="2256942" cy="243530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168C44C-12BD-FE47-99A0-29CBCD7535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173859" y="2930477"/>
            <a:ext cx="2522260" cy="183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2631129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400" dirty="0" smtClean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5324</TotalTime>
  <Words>1709</Words>
  <Application>Microsoft Office PowerPoint</Application>
  <PresentationFormat>On-screen Show (16:9)</PresentationFormat>
  <Paragraphs>471</Paragraphs>
  <Slides>58</Slides>
  <Notes>57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4" baseType="lpstr">
      <vt:lpstr>Arial</vt:lpstr>
      <vt:lpstr>Cambria Math</vt:lpstr>
      <vt:lpstr>Lucida Sans</vt:lpstr>
      <vt:lpstr>Times New Roman</vt:lpstr>
      <vt:lpstr>Wingdings</vt:lpstr>
      <vt:lpstr>Default Design</vt:lpstr>
      <vt:lpstr>Feedback Control of an Inverted Pendulum</vt:lpstr>
      <vt:lpstr>Inspiration</vt:lpstr>
      <vt:lpstr>Introduction</vt:lpstr>
      <vt:lpstr> Inverted Pendulum Modeling</vt:lpstr>
      <vt:lpstr> Linearization</vt:lpstr>
      <vt:lpstr> Controllability, Observability</vt:lpstr>
      <vt:lpstr> System Identification</vt:lpstr>
      <vt:lpstr>Building the Inverted Pendulum</vt:lpstr>
      <vt:lpstr> Electronics</vt:lpstr>
      <vt:lpstr> 3D Printed Parts</vt:lpstr>
      <vt:lpstr>P Controller Design (SISO)</vt:lpstr>
      <vt:lpstr> Transfer Function</vt:lpstr>
      <vt:lpstr> Proportional Feedback Control</vt:lpstr>
      <vt:lpstr> Root Locus, P Controller</vt:lpstr>
      <vt:lpstr>P Controller Simulations</vt:lpstr>
      <vt:lpstr> Inverted Pendulum Subsystem</vt:lpstr>
      <vt:lpstr> P Controller Simulink Model</vt:lpstr>
      <vt:lpstr> P Controller Ideal Simulations</vt:lpstr>
      <vt:lpstr> P Controller Ideal Simulations</vt:lpstr>
      <vt:lpstr> P Controller Transport Delay</vt:lpstr>
      <vt:lpstr> P Controller Sensor Noise</vt:lpstr>
      <vt:lpstr> P Controller Demo</vt:lpstr>
      <vt:lpstr>Lead Controller (SISO)</vt:lpstr>
      <vt:lpstr> Lead Controller Root Locus</vt:lpstr>
      <vt:lpstr> Lead Controller Simulink Model</vt:lpstr>
      <vt:lpstr> Lead Controller Ideal Simulations</vt:lpstr>
      <vt:lpstr> Lead Controller Ideal Simulations</vt:lpstr>
      <vt:lpstr> Lead Controller Realistic Simulations</vt:lpstr>
      <vt:lpstr> Lead Controller Demo</vt:lpstr>
      <vt:lpstr>LQR Controller (MIMO)</vt:lpstr>
      <vt:lpstr> LQR Motivation</vt:lpstr>
      <vt:lpstr> LQR Solution</vt:lpstr>
      <vt:lpstr> LQR Ideal Simulink Model</vt:lpstr>
      <vt:lpstr> LQR Ideal Simulations</vt:lpstr>
      <vt:lpstr> LQR Ideal Simulations</vt:lpstr>
      <vt:lpstr> Estimating θ ̇</vt:lpstr>
      <vt:lpstr> LQR Realistic Simulink Model</vt:lpstr>
      <vt:lpstr> LQR Realistic Simulations</vt:lpstr>
      <vt:lpstr> LQR Realistic Simulations</vt:lpstr>
      <vt:lpstr>LQG Controller (MIMO)</vt:lpstr>
      <vt:lpstr> LQG Motivation</vt:lpstr>
      <vt:lpstr> Kalman Filter Solution</vt:lpstr>
      <vt:lpstr> Kalman Filter Performance</vt:lpstr>
      <vt:lpstr> Kalman Filter Performance</vt:lpstr>
      <vt:lpstr> LQG Simulink Model</vt:lpstr>
      <vt:lpstr> LQG Ideal Simulations</vt:lpstr>
      <vt:lpstr> LQG Realistic Simulations</vt:lpstr>
      <vt:lpstr> LQG Realistic Simulations</vt:lpstr>
      <vt:lpstr>Linear Controller for an Inverted Pendulum Having Restricted Travel: A High-and-Low Gain Approach  ZONGLI LIN, ALI SABERI, MICHAEL GUTMANN and YACOV A. SHAMASH</vt:lpstr>
      <vt:lpstr> Restricted Travel Motivation</vt:lpstr>
      <vt:lpstr> Restricted Travel Algorithm</vt:lpstr>
      <vt:lpstr> Restricted Travel Simulations</vt:lpstr>
      <vt:lpstr> Restricted Travel Simulations</vt:lpstr>
      <vt:lpstr> Restricted Travel Takeaways</vt:lpstr>
      <vt:lpstr>Future Work</vt:lpstr>
      <vt:lpstr> Future Work</vt:lpstr>
      <vt:lpstr>Thank you!  Questions? Comments?</vt:lpstr>
      <vt:lpstr>Saberi Suggested Work</vt:lpstr>
    </vt:vector>
  </TitlesOfParts>
  <Company>Washington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Marketing</dc:creator>
  <cp:lastModifiedBy>Dihel, Logan Thomas</cp:lastModifiedBy>
  <cp:revision>531</cp:revision>
  <cp:lastPrinted>2014-04-21T18:27:44Z</cp:lastPrinted>
  <dcterms:created xsi:type="dcterms:W3CDTF">2001-10-04T20:08:10Z</dcterms:created>
  <dcterms:modified xsi:type="dcterms:W3CDTF">2022-12-09T19:17:34Z</dcterms:modified>
</cp:coreProperties>
</file>